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03"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54C5B-4A6A-4EE8-92D1-62C8BA430302}" type="datetimeFigureOut">
              <a:rPr lang="tr-TR" smtClean="0"/>
              <a:t>13.03.2025</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7E5F3-4D17-4D2A-B9E0-65CC0D6B7CC6}" type="slidenum">
              <a:rPr lang="tr-TR" smtClean="0"/>
              <a:t>‹#›</a:t>
            </a:fld>
            <a:endParaRPr lang="tr-TR"/>
          </a:p>
        </p:txBody>
      </p:sp>
    </p:spTree>
    <p:extLst>
      <p:ext uri="{BB962C8B-B14F-4D97-AF65-F5344CB8AC3E}">
        <p14:creationId xmlns:p14="http://schemas.microsoft.com/office/powerpoint/2010/main" val="498728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tr-T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791E337E-EBEF-451D-A0FC-CC8E1E195519}" type="datetimeFigureOut">
              <a:rPr lang="tr-TR" smtClean="0"/>
              <a:t>13.03.2025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135180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91E337E-EBEF-451D-A0FC-CC8E1E195519}" type="datetimeFigureOut">
              <a:rPr lang="tr-TR" smtClean="0"/>
              <a:t>13.03.2025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100370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91E337E-EBEF-451D-A0FC-CC8E1E195519}" type="datetimeFigureOut">
              <a:rPr lang="tr-TR" smtClean="0"/>
              <a:t>13.03.2025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22817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91E337E-EBEF-451D-A0FC-CC8E1E195519}" type="datetimeFigureOut">
              <a:rPr lang="tr-TR" smtClean="0"/>
              <a:t>13.03.2025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2969082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tr-T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1E337E-EBEF-451D-A0FC-CC8E1E195519}" type="datetimeFigureOut">
              <a:rPr lang="tr-TR" smtClean="0"/>
              <a:t>13.03.2025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1929294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791E337E-EBEF-451D-A0FC-CC8E1E195519}" type="datetimeFigureOut">
              <a:rPr lang="tr-TR" smtClean="0"/>
              <a:t>13.03.2025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355256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tr-T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791E337E-EBEF-451D-A0FC-CC8E1E195519}" type="datetimeFigureOut">
              <a:rPr lang="tr-TR" smtClean="0"/>
              <a:t>13.03.2025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125991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791E337E-EBEF-451D-A0FC-CC8E1E195519}" type="datetimeFigureOut">
              <a:rPr lang="tr-TR" smtClean="0"/>
              <a:t>13.03.2025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256388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E337E-EBEF-451D-A0FC-CC8E1E195519}" type="datetimeFigureOut">
              <a:rPr lang="tr-TR" smtClean="0"/>
              <a:t>13.03.2025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1976432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1E337E-EBEF-451D-A0FC-CC8E1E195519}" type="datetimeFigureOut">
              <a:rPr lang="tr-TR" smtClean="0"/>
              <a:t>13.03.2025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300592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91E337E-EBEF-451D-A0FC-CC8E1E195519}" type="datetimeFigureOut">
              <a:rPr lang="tr-TR" smtClean="0"/>
              <a:t>13.03.2025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A73A697-5BAB-42DF-B732-9E3339DC6F01}" type="slidenum">
              <a:rPr lang="tr-TR" smtClean="0"/>
              <a:t>‹#›</a:t>
            </a:fld>
            <a:endParaRPr lang="tr-TR"/>
          </a:p>
        </p:txBody>
      </p:sp>
    </p:spTree>
    <p:extLst>
      <p:ext uri="{BB962C8B-B14F-4D97-AF65-F5344CB8AC3E}">
        <p14:creationId xmlns:p14="http://schemas.microsoft.com/office/powerpoint/2010/main" val="72943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E337E-EBEF-451D-A0FC-CC8E1E195519}" type="datetimeFigureOut">
              <a:rPr lang="tr-TR" smtClean="0"/>
              <a:t>13.03.2025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3A697-5BAB-42DF-B732-9E3339DC6F01}" type="slidenum">
              <a:rPr lang="tr-TR" smtClean="0"/>
              <a:t>‹#›</a:t>
            </a:fld>
            <a:endParaRPr lang="tr-TR"/>
          </a:p>
        </p:txBody>
      </p:sp>
    </p:spTree>
    <p:extLst>
      <p:ext uri="{BB962C8B-B14F-4D97-AF65-F5344CB8AC3E}">
        <p14:creationId xmlns:p14="http://schemas.microsoft.com/office/powerpoint/2010/main" val="3641831797"/>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b="1" dirty="0" smtClean="0"/>
              <a:t>AĞ KURMA VE KABLO OLUŞTURMA</a:t>
            </a:r>
            <a:endParaRPr lang="tr-TR" b="1" dirty="0"/>
          </a:p>
        </p:txBody>
      </p:sp>
      <p:sp>
        <p:nvSpPr>
          <p:cNvPr id="3" name="Subtitle 2"/>
          <p:cNvSpPr>
            <a:spLocks noGrp="1"/>
          </p:cNvSpPr>
          <p:nvPr>
            <p:ph type="subTitle" idx="1"/>
          </p:nvPr>
        </p:nvSpPr>
        <p:spPr/>
        <p:txBody>
          <a:bodyPr>
            <a:normAutofit/>
          </a:bodyPr>
          <a:lstStyle/>
          <a:p>
            <a:pPr algn="ctr"/>
            <a:endParaRPr lang="tr-TR" dirty="0" smtClean="0"/>
          </a:p>
          <a:p>
            <a:pPr algn="ctr"/>
            <a:r>
              <a:rPr lang="tr-TR" dirty="0" smtClean="0"/>
              <a:t>HAMZA MERT BOYRAZLI</a:t>
            </a:r>
          </a:p>
          <a:p>
            <a:pPr algn="ctr"/>
            <a:r>
              <a:rPr lang="tr-TR" sz="1400" dirty="0" smtClean="0"/>
              <a:t>23740095</a:t>
            </a:r>
            <a:endParaRPr lang="tr-TR" sz="1400" dirty="0"/>
          </a:p>
        </p:txBody>
      </p:sp>
    </p:spTree>
    <p:extLst>
      <p:ext uri="{BB962C8B-B14F-4D97-AF65-F5344CB8AC3E}">
        <p14:creationId xmlns:p14="http://schemas.microsoft.com/office/powerpoint/2010/main" val="1211239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4374"/>
            <a:ext cx="10515600" cy="1325563"/>
          </a:xfrm>
        </p:spPr>
        <p:txBody>
          <a:bodyPr/>
          <a:lstStyle/>
          <a:p>
            <a:pPr algn="ctr"/>
            <a:r>
              <a:rPr lang="tr-TR" b="1" dirty="0"/>
              <a:t>Halka </a:t>
            </a:r>
            <a:r>
              <a:rPr lang="tr-TR" b="1" dirty="0" smtClean="0"/>
              <a:t>Topolojisi</a:t>
            </a:r>
            <a:endParaRPr lang="tr-TR" dirty="0"/>
          </a:p>
        </p:txBody>
      </p:sp>
      <p:sp>
        <p:nvSpPr>
          <p:cNvPr id="3" name="Content Placeholder 2"/>
          <p:cNvSpPr>
            <a:spLocks noGrp="1"/>
          </p:cNvSpPr>
          <p:nvPr>
            <p:ph idx="1"/>
          </p:nvPr>
        </p:nvSpPr>
        <p:spPr>
          <a:xfrm>
            <a:off x="838200" y="1834956"/>
            <a:ext cx="10713098" cy="3884709"/>
          </a:xfrm>
        </p:spPr>
        <p:txBody>
          <a:bodyPr/>
          <a:lstStyle/>
          <a:p>
            <a:pPr marL="0" indent="0">
              <a:buNone/>
            </a:pPr>
            <a:endParaRPr lang="tr-TR" sz="2000" dirty="0"/>
          </a:p>
          <a:p>
            <a:r>
              <a:rPr lang="tr-TR" sz="2400" dirty="0" smtClean="0"/>
              <a:t>Halka </a:t>
            </a:r>
            <a:r>
              <a:rPr lang="tr-TR" sz="2400" dirty="0"/>
              <a:t>topolojisi, tüm cihazların bir halka şeklinde birbirine bağlı olduğu bir topolojidir. </a:t>
            </a:r>
            <a:endParaRPr lang="tr-TR" sz="2400" dirty="0" smtClean="0"/>
          </a:p>
          <a:p>
            <a:r>
              <a:rPr lang="tr-TR" sz="2400" dirty="0" smtClean="0"/>
              <a:t>Veri</a:t>
            </a:r>
            <a:r>
              <a:rPr lang="tr-TR" sz="2400" dirty="0"/>
              <a:t>, halka boyunca tek bir yönde dolaşır</a:t>
            </a:r>
            <a:r>
              <a:rPr lang="tr-TR" sz="2400" dirty="0" smtClean="0"/>
              <a:t>.</a:t>
            </a:r>
          </a:p>
          <a:p>
            <a:r>
              <a:rPr lang="tr-TR" sz="2400" dirty="0" smtClean="0"/>
              <a:t> </a:t>
            </a:r>
            <a:r>
              <a:rPr lang="tr-TR" sz="2400" dirty="0"/>
              <a:t>Halka topolojisinin en büyük avantajı, her cihazın diğer tüm cihazlara erişebilmesidir. </a:t>
            </a:r>
            <a:endParaRPr lang="tr-TR" sz="2400" dirty="0" smtClean="0"/>
          </a:p>
          <a:p>
            <a:r>
              <a:rPr lang="tr-TR" sz="2400" dirty="0" smtClean="0"/>
              <a:t>Dezavantajları </a:t>
            </a:r>
            <a:r>
              <a:rPr lang="tr-TR" sz="2400" dirty="0"/>
              <a:t>ise bir cihaz arızalandığında tüm ağın çökmesi, ağın genişletilmesinin zor olması ve hata ayıklamasının karmaşık olmasıdır.</a:t>
            </a:r>
          </a:p>
          <a:p>
            <a:endParaRPr lang="tr-TR" dirty="0"/>
          </a:p>
        </p:txBody>
      </p:sp>
    </p:spTree>
    <p:extLst>
      <p:ext uri="{BB962C8B-B14F-4D97-AF65-F5344CB8AC3E}">
        <p14:creationId xmlns:p14="http://schemas.microsoft.com/office/powerpoint/2010/main" val="1415272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989"/>
            <a:ext cx="10515600" cy="1325563"/>
          </a:xfrm>
        </p:spPr>
        <p:txBody>
          <a:bodyPr/>
          <a:lstStyle/>
          <a:p>
            <a:r>
              <a:rPr lang="tr-TR" b="1" dirty="0" smtClean="0"/>
              <a:t>AĞ TOPLOJİLERİ KARŞILAŞTIRMASI</a:t>
            </a:r>
            <a:endParaRPr lang="tr-TR"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4768076"/>
              </p:ext>
            </p:extLst>
          </p:nvPr>
        </p:nvGraphicFramePr>
        <p:xfrm>
          <a:off x="838200" y="1539552"/>
          <a:ext cx="9619863" cy="3324141"/>
        </p:xfrm>
        <a:graphic>
          <a:graphicData uri="http://schemas.openxmlformats.org/drawingml/2006/table">
            <a:tbl>
              <a:tblPr firstRow="1" bandRow="1">
                <a:tableStyleId>{F5AB1C69-6EDB-4FF4-983F-18BD219EF322}</a:tableStyleId>
              </a:tblPr>
              <a:tblGrid>
                <a:gridCol w="3206621">
                  <a:extLst>
                    <a:ext uri="{9D8B030D-6E8A-4147-A177-3AD203B41FA5}">
                      <a16:colId xmlns:a16="http://schemas.microsoft.com/office/drawing/2014/main" val="1838735601"/>
                    </a:ext>
                  </a:extLst>
                </a:gridCol>
                <a:gridCol w="3206621">
                  <a:extLst>
                    <a:ext uri="{9D8B030D-6E8A-4147-A177-3AD203B41FA5}">
                      <a16:colId xmlns:a16="http://schemas.microsoft.com/office/drawing/2014/main" val="875499387"/>
                    </a:ext>
                  </a:extLst>
                </a:gridCol>
                <a:gridCol w="3206621">
                  <a:extLst>
                    <a:ext uri="{9D8B030D-6E8A-4147-A177-3AD203B41FA5}">
                      <a16:colId xmlns:a16="http://schemas.microsoft.com/office/drawing/2014/main" val="1337656995"/>
                    </a:ext>
                  </a:extLst>
                </a:gridCol>
              </a:tblGrid>
              <a:tr h="493350">
                <a:tc>
                  <a:txBody>
                    <a:bodyPr/>
                    <a:lstStyle/>
                    <a:p>
                      <a:pPr algn="ctr"/>
                      <a:endParaRPr lang="tr-TR" sz="1400" dirty="0" smtClean="0"/>
                    </a:p>
                    <a:p>
                      <a:pPr algn="ctr"/>
                      <a:r>
                        <a:rPr lang="tr-TR" sz="1400" dirty="0" smtClean="0"/>
                        <a:t>TOPOLOJİSİ</a:t>
                      </a:r>
                      <a:endParaRPr lang="tr-TR" sz="1400" dirty="0"/>
                    </a:p>
                  </a:txBody>
                  <a:tcPr/>
                </a:tc>
                <a:tc>
                  <a:txBody>
                    <a:bodyPr/>
                    <a:lstStyle/>
                    <a:p>
                      <a:pPr algn="ctr"/>
                      <a:endParaRPr lang="tr-TR" sz="1400" dirty="0" smtClean="0"/>
                    </a:p>
                    <a:p>
                      <a:pPr algn="ctr"/>
                      <a:r>
                        <a:rPr lang="tr-TR" sz="1400" dirty="0" smtClean="0"/>
                        <a:t>AVANTAJLARI</a:t>
                      </a:r>
                      <a:endParaRPr lang="tr-TR" sz="1400" dirty="0"/>
                    </a:p>
                  </a:txBody>
                  <a:tcPr/>
                </a:tc>
                <a:tc>
                  <a:txBody>
                    <a:bodyPr/>
                    <a:lstStyle/>
                    <a:p>
                      <a:pPr algn="ctr"/>
                      <a:endParaRPr lang="tr-TR" sz="1400" dirty="0" smtClean="0"/>
                    </a:p>
                    <a:p>
                      <a:pPr algn="ctr"/>
                      <a:r>
                        <a:rPr lang="tr-TR" sz="1400" dirty="0" smtClean="0"/>
                        <a:t>DEZAVANTAJLARI</a:t>
                      </a:r>
                      <a:endParaRPr lang="tr-TR" sz="1400" dirty="0"/>
                    </a:p>
                  </a:txBody>
                  <a:tcPr/>
                </a:tc>
                <a:extLst>
                  <a:ext uri="{0D108BD9-81ED-4DB2-BD59-A6C34878D82A}">
                    <a16:rowId xmlns:a16="http://schemas.microsoft.com/office/drawing/2014/main" val="1270331907"/>
                  </a:ext>
                </a:extLst>
              </a:tr>
              <a:tr h="9162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Yıldız</a:t>
                      </a:r>
                    </a:p>
                    <a:p>
                      <a:pPr algn="ctr"/>
                      <a:endParaRPr lang="tr-TR" sz="1400" dirty="0"/>
                    </a:p>
                  </a:txBody>
                  <a:tcPr/>
                </a:tc>
                <a:tc>
                  <a:txBody>
                    <a:bodyPr/>
                    <a:lstStyle/>
                    <a:p>
                      <a:endParaRPr lang="tr-TR" sz="1400" dirty="0" smtClean="0"/>
                    </a:p>
                    <a:p>
                      <a:r>
                        <a:rPr lang="tr-TR" sz="1400" dirty="0" smtClean="0"/>
                        <a:t>Kolay kurulum, yönetim, arıza izolasyonu</a:t>
                      </a:r>
                      <a:endParaRPr lang="tr-T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Merkezi cihaz arızası, genişletme zorluğu</a:t>
                      </a:r>
                    </a:p>
                    <a:p>
                      <a:pPr algn="ctr"/>
                      <a:endParaRPr lang="tr-TR" sz="1400" dirty="0"/>
                    </a:p>
                  </a:txBody>
                  <a:tcPr/>
                </a:tc>
                <a:extLst>
                  <a:ext uri="{0D108BD9-81ED-4DB2-BD59-A6C34878D82A}">
                    <a16:rowId xmlns:a16="http://schemas.microsoft.com/office/drawing/2014/main" val="2581637454"/>
                  </a:ext>
                </a:extLst>
              </a:tr>
              <a:tr h="9162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Otobüs</a:t>
                      </a:r>
                    </a:p>
                    <a:p>
                      <a:pPr algn="ctr"/>
                      <a:endParaRPr lang="tr-T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Düşük maliyet, kolay kurulum</a:t>
                      </a:r>
                    </a:p>
                    <a:p>
                      <a:pPr algn="ctr"/>
                      <a:endParaRPr lang="tr-T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Ağ arızası, genişletme zorluğu, hata ayıklama zorluğu</a:t>
                      </a:r>
                    </a:p>
                    <a:p>
                      <a:pPr algn="ctr"/>
                      <a:endParaRPr lang="tr-TR" sz="1400" dirty="0"/>
                    </a:p>
                  </a:txBody>
                  <a:tcPr/>
                </a:tc>
                <a:extLst>
                  <a:ext uri="{0D108BD9-81ED-4DB2-BD59-A6C34878D82A}">
                    <a16:rowId xmlns:a16="http://schemas.microsoft.com/office/drawing/2014/main" val="537749800"/>
                  </a:ext>
                </a:extLst>
              </a:tr>
              <a:tr h="9162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Halka</a:t>
                      </a:r>
                    </a:p>
                    <a:p>
                      <a:pPr algn="ctr"/>
                      <a:endParaRPr lang="tr-T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Her cihaza erişim</a:t>
                      </a:r>
                    </a:p>
                    <a:p>
                      <a:pPr algn="ctr"/>
                      <a:endParaRPr lang="tr-T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tr-TR" sz="14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tr-TR" sz="1400" dirty="0" smtClean="0"/>
                        <a:t>Ağ arızası, genişletme zorluğu, hata ayıklama zorluğu</a:t>
                      </a:r>
                    </a:p>
                    <a:p>
                      <a:pPr algn="ctr"/>
                      <a:endParaRPr lang="tr-TR" sz="1400" dirty="0"/>
                    </a:p>
                  </a:txBody>
                  <a:tcPr/>
                </a:tc>
                <a:extLst>
                  <a:ext uri="{0D108BD9-81ED-4DB2-BD59-A6C34878D82A}">
                    <a16:rowId xmlns:a16="http://schemas.microsoft.com/office/drawing/2014/main" val="646819488"/>
                  </a:ext>
                </a:extLst>
              </a:tr>
            </a:tbl>
          </a:graphicData>
        </a:graphic>
      </p:graphicFrame>
      <p:sp>
        <p:nvSpPr>
          <p:cNvPr id="7" name="Rectangle 6"/>
          <p:cNvSpPr/>
          <p:nvPr/>
        </p:nvSpPr>
        <p:spPr>
          <a:xfrm>
            <a:off x="838199" y="5173593"/>
            <a:ext cx="9619863" cy="1015663"/>
          </a:xfrm>
          <a:prstGeom prst="rect">
            <a:avLst/>
          </a:prstGeom>
        </p:spPr>
        <p:txBody>
          <a:bodyPr wrap="square">
            <a:spAutoFit/>
          </a:bodyPr>
          <a:lstStyle/>
          <a:p>
            <a:r>
              <a:rPr lang="tr-TR" sz="2000" dirty="0" smtClean="0"/>
              <a:t>Ağ </a:t>
            </a:r>
            <a:r>
              <a:rPr lang="tr-TR" sz="2000" dirty="0"/>
              <a:t>topolojileri, performans, güvenilirlik, maliyet ve yönetim gibi faktörlere göre seçilir. Her topolojinin kendine özgü avantajları ve dezavantajları vardır. </a:t>
            </a:r>
            <a:r>
              <a:rPr lang="tr-TR" sz="2000" dirty="0" smtClean="0"/>
              <a:t>Dolayısıyla</a:t>
            </a:r>
            <a:r>
              <a:rPr lang="tr-TR" sz="2000" dirty="0"/>
              <a:t>, bir ağ için en uygun topolojinin belirlenmesi, ağın özel ihtiyaçlarına göre yapılır.</a:t>
            </a:r>
          </a:p>
        </p:txBody>
      </p:sp>
    </p:spTree>
    <p:extLst>
      <p:ext uri="{BB962C8B-B14F-4D97-AF65-F5344CB8AC3E}">
        <p14:creationId xmlns:p14="http://schemas.microsoft.com/office/powerpoint/2010/main" val="1350976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
            </a:r>
            <a:br>
              <a:rPr lang="tr-TR" b="1" dirty="0"/>
            </a:br>
            <a:endParaRPr lang="tr-TR" dirty="0"/>
          </a:p>
        </p:txBody>
      </p:sp>
      <p:sp>
        <p:nvSpPr>
          <p:cNvPr id="3" name="Content Placeholder 2"/>
          <p:cNvSpPr>
            <a:spLocks noGrp="1"/>
          </p:cNvSpPr>
          <p:nvPr>
            <p:ph idx="1"/>
          </p:nvPr>
        </p:nvSpPr>
        <p:spPr>
          <a:xfrm>
            <a:off x="838200" y="1340433"/>
            <a:ext cx="10515600" cy="4351338"/>
          </a:xfrm>
        </p:spPr>
        <p:txBody>
          <a:bodyPr>
            <a:noAutofit/>
          </a:bodyPr>
          <a:lstStyle/>
          <a:p>
            <a:r>
              <a:rPr lang="tr-TR" sz="2000" b="1" dirty="0"/>
              <a:t>Yıldız Topolojisinin Uygulamaları</a:t>
            </a:r>
          </a:p>
          <a:p>
            <a:r>
              <a:rPr lang="tr-TR" sz="2000" dirty="0"/>
              <a:t>Yıldız topolojisi, bugün en yaygın kullanılan ağ topolojilerinden biridir. Özellikle ev ağları, küçük ofisler ve okul ağlarında sıkça kullanılır. Yıldız topolojisinin avantajları, kurulumunun kolay olması, yönetiminin basit olması ve bir cihaz arızalandığında diğer cihazları etkilememesi nedeniyle bu tür ağlar için idealdir.</a:t>
            </a:r>
          </a:p>
          <a:p>
            <a:r>
              <a:rPr lang="tr-TR" sz="2000" b="1" dirty="0"/>
              <a:t>Otobüs Topolojisinin Uygulamaları</a:t>
            </a:r>
          </a:p>
          <a:p>
            <a:r>
              <a:rPr lang="tr-TR" sz="2000" dirty="0"/>
              <a:t>Otobüs topolojisi, eski bilgisayar sistemlerinde ve bazı endüstriyel uygulamalarda kullanılmıştır. Ancak, günümüzde yıldız topolojisi daha yaygın olarak kullanılmaktadır. Otobüs topolojisinin dezavantajları, ağ arızasına karşı hassasiyeti ve genişletilmesinin zor olması, kullanımını sınırlamaktadır.</a:t>
            </a:r>
          </a:p>
          <a:p>
            <a:r>
              <a:rPr lang="tr-TR" sz="2000" b="1" dirty="0"/>
              <a:t>Halka Topolojisinin Uygulamaları</a:t>
            </a:r>
          </a:p>
          <a:p>
            <a:r>
              <a:rPr lang="tr-TR" sz="2000" dirty="0"/>
              <a:t>Halka topolojisi, özellikle büyük ağlarda kullanılır. Örneğin, bazı kurumsal ağlarda veya fiber optik ağlarda kullanılır. Halka topolojisi, yüksek performans ve güvenilirlik sunar ancak kurulumu karmaşıktır ve hata ayıklama zorluğu vardır. Bu nedenle, daha küçük ağlar için tercih edilmez.</a:t>
            </a:r>
          </a:p>
          <a:p>
            <a:endParaRPr lang="tr-TR" sz="2000" dirty="0"/>
          </a:p>
        </p:txBody>
      </p:sp>
    </p:spTree>
    <p:extLst>
      <p:ext uri="{BB962C8B-B14F-4D97-AF65-F5344CB8AC3E}">
        <p14:creationId xmlns:p14="http://schemas.microsoft.com/office/powerpoint/2010/main" val="3159359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smtClean="0"/>
              <a:t>KARMAŞIK TOPOLOJİLER</a:t>
            </a:r>
            <a:endParaRPr lang="tr-TR" b="1" dirty="0"/>
          </a:p>
        </p:txBody>
      </p:sp>
      <p:sp>
        <p:nvSpPr>
          <p:cNvPr id="3" name="Content Placeholder 2"/>
          <p:cNvSpPr>
            <a:spLocks noGrp="1"/>
          </p:cNvSpPr>
          <p:nvPr>
            <p:ph idx="1"/>
          </p:nvPr>
        </p:nvSpPr>
        <p:spPr/>
        <p:txBody>
          <a:bodyPr>
            <a:normAutofit/>
          </a:bodyPr>
          <a:lstStyle/>
          <a:p>
            <a:r>
              <a:rPr lang="tr-TR" sz="2400" dirty="0"/>
              <a:t>Ağlar daha karmaşık olabilir ve farklı topolojilerin birleşimini içerebilir. Örneğin, bir yıldız topolojisi içinde birkaç otobüs topolojisi kullanılabilir. </a:t>
            </a:r>
          </a:p>
          <a:p>
            <a:r>
              <a:rPr lang="tr-TR" sz="2400" dirty="0"/>
              <a:t>Bu hibrit topolojiler, büyük ağların özel ihtiyaçlarına göre uyarlanmıştır. Bu karmaşık topolojiler, ağın güvenilirliğini ve performansını artırmak için tasarlanmıştır.</a:t>
            </a:r>
          </a:p>
          <a:p>
            <a:r>
              <a:rPr lang="tr-TR" sz="2400" dirty="0"/>
              <a:t>Ağ topolojileri, bir ağın performansını, güvenilirliğini ve yönetimini etkiler. Doğru topolojinin seçimi, ağın özel ihtiyaçlarına ve büyüklüğüne bağlıdır. Günümüzde en yaygın kullanılan topoloji yıldız topolojisidir, ancak diğer topolojiler de belirli uygulamalarda tercih edilebilir.</a:t>
            </a:r>
          </a:p>
          <a:p>
            <a:endParaRPr lang="tr-TR" dirty="0"/>
          </a:p>
        </p:txBody>
      </p:sp>
    </p:spTree>
    <p:extLst>
      <p:ext uri="{BB962C8B-B14F-4D97-AF65-F5344CB8AC3E}">
        <p14:creationId xmlns:p14="http://schemas.microsoft.com/office/powerpoint/2010/main" val="601827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smtClean="0"/>
              <a:t>AĞ PROTOKOLÜ</a:t>
            </a:r>
            <a:endParaRPr lang="tr-TR" dirty="0"/>
          </a:p>
        </p:txBody>
      </p:sp>
      <p:sp>
        <p:nvSpPr>
          <p:cNvPr id="3" name="Content Placeholder 2"/>
          <p:cNvSpPr>
            <a:spLocks noGrp="1"/>
          </p:cNvSpPr>
          <p:nvPr>
            <p:ph idx="1"/>
          </p:nvPr>
        </p:nvSpPr>
        <p:spPr/>
        <p:txBody>
          <a:bodyPr>
            <a:normAutofit fontScale="77500" lnSpcReduction="20000"/>
          </a:bodyPr>
          <a:lstStyle/>
          <a:p>
            <a:r>
              <a:rPr lang="tr-TR" sz="2600" b="1" dirty="0"/>
              <a:t>Ağ Protokolünün Temelleri</a:t>
            </a:r>
          </a:p>
          <a:p>
            <a:r>
              <a:rPr lang="tr-TR" sz="2600" dirty="0"/>
              <a:t>Bir ağ protokolü, ağdaki cihazların verileri etkili bir şekilde paylaşabilmesi için belirli bir iletişim formatını ve kural setini tanımlar. Bu kurallar, veri paketlerinin nasıl oluşturulacağı, paketlerin nasıl adresleneceği, veri gönderim sırası, hata tespiti ve düzeltme mekanizmaları gibi konuları kapsar.</a:t>
            </a:r>
          </a:p>
          <a:p>
            <a:r>
              <a:rPr lang="tr-TR" sz="2600" dirty="0"/>
              <a:t>Her ağ protokolü, benzersiz bir görev veya amaç için tasarlanmıştır. Örneğin, bir web tarayıcısı ile bir web sunucusu arasındaki iletişim HTTP protokolü aracılığıyla gerçekleşirken, dosya transferleri FTP protokolü kullanılarak gerçekleştirilir.</a:t>
            </a:r>
          </a:p>
          <a:p>
            <a:r>
              <a:rPr lang="tr-TR" sz="2600" b="1" dirty="0"/>
              <a:t>TCP/IP Protokolü</a:t>
            </a:r>
          </a:p>
          <a:p>
            <a:r>
              <a:rPr lang="tr-TR" sz="2600" dirty="0"/>
              <a:t>TCP/IP (Transmission Control Protocol/Internet Protocol), İnternet ve birçok diğer ağ için standart protokol setidir. TCP/IP, iki temel protokolden oluşur:</a:t>
            </a:r>
          </a:p>
          <a:p>
            <a:r>
              <a:rPr lang="tr-TR" sz="2600" dirty="0"/>
              <a:t>TCP (Transmission Control Protocol): Güvenilir bir veri aktarımı sağlamak için tasarlanmıştır. TCP, verileri paketlere ayırır, paketlerin sıralı olarak iletilmesini sağlar ve paketlerin teslim edilmesini kontrol eder. TCP ayrıca, bağlantı yönetimi ve hata kontrolü gibi ek işlevler sağlar.</a:t>
            </a:r>
          </a:p>
          <a:p>
            <a:r>
              <a:rPr lang="tr-TR" sz="2600" dirty="0"/>
              <a:t>IP (Internet Protocol): Veri paketlerinin ağ üzerinde yönlendirilmesini sağlar. IP, her cihaza benzersiz bir adres atar ve paketlerin hedef cihaza ulaşmasını sağlamak için yönlendirme bilgileri kullanır.</a:t>
            </a:r>
          </a:p>
          <a:p>
            <a:endParaRPr lang="tr-TR" dirty="0"/>
          </a:p>
        </p:txBody>
      </p:sp>
    </p:spTree>
    <p:extLst>
      <p:ext uri="{BB962C8B-B14F-4D97-AF65-F5344CB8AC3E}">
        <p14:creationId xmlns:p14="http://schemas.microsoft.com/office/powerpoint/2010/main" val="2133344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97" y="556661"/>
            <a:ext cx="11095653" cy="5834807"/>
          </a:xfrm>
        </p:spPr>
        <p:txBody>
          <a:bodyPr>
            <a:noAutofit/>
          </a:bodyPr>
          <a:lstStyle/>
          <a:p>
            <a:r>
              <a:rPr lang="tr-TR" sz="2000" b="1" dirty="0"/>
              <a:t>HTTP Protokolü</a:t>
            </a:r>
          </a:p>
          <a:p>
            <a:r>
              <a:rPr lang="tr-TR" sz="2000" dirty="0"/>
              <a:t>HTTP (Hypertext Transfer Protocol), web tarayıcıları ile web sunucuları arasındaki iletişim için kullanılan bir protokoldir. HTTP, web sayfalarını, resimleri, videoları ve diğer web içeriğini almak için kullanılır.</a:t>
            </a:r>
          </a:p>
          <a:p>
            <a:r>
              <a:rPr lang="tr-TR" sz="2000" dirty="0"/>
              <a:t>HTTP, istemci-sunucu modeli üzerine kuruludur. İstemci (web tarayıcı), web sunucusundan bir web sayfasını talep eder ve sunucu, talep edilen web sayfasını istemciye gönderir.</a:t>
            </a:r>
          </a:p>
          <a:p>
            <a:r>
              <a:rPr lang="tr-TR" sz="2000" dirty="0"/>
              <a:t>HTTP, web sayfalarının yapılandırılmasını ve sunulmasını sağlayan HTML, CSS ve JavaScript gibi diğer protokollerle birlikte çalışır.</a:t>
            </a:r>
          </a:p>
          <a:p>
            <a:r>
              <a:rPr lang="tr-TR" sz="2000" b="1" dirty="0"/>
              <a:t>FTP Protokolü</a:t>
            </a:r>
          </a:p>
          <a:p>
            <a:r>
              <a:rPr lang="tr-TR" sz="2000" dirty="0"/>
              <a:t>FTP (File Transfer Protocol), dosyaların bir ağ üzerinden aktarılması için kullanılan bir protokoldir. FTP, iki temel modu destekler:</a:t>
            </a:r>
          </a:p>
          <a:p>
            <a:r>
              <a:rPr lang="tr-TR" sz="2000" dirty="0"/>
              <a:t>FTP (File Transfer Protocol): Güvenilir bir veri aktarımı sağlamak için tasarlanmıştır. TCP, verileri paketlere ayırır, paketlerin sıralı olarak iletilmesini sağlar ve paketlerin teslim edilmesini kontrol eder. TCP ayrıca, bağlantı yönetimi ve hata kontrolü gibi ek işlevler sağlar.</a:t>
            </a:r>
          </a:p>
          <a:p>
            <a:r>
              <a:rPr lang="tr-TR" sz="2000" dirty="0"/>
              <a:t>IP (Internet Protocol): Veri paketlerinin ağ üzerinde yönlendirilmesini sağlar. IP, her cihaza benzersiz bir adres atar ve paketlerin hedef cihaza ulaşmasını sağlamak için yönlendirme bilgileri kullanır.</a:t>
            </a:r>
          </a:p>
          <a:p>
            <a:r>
              <a:rPr lang="tr-TR" sz="2000" dirty="0"/>
              <a:t>FTP, istemci-sunucu modeli üzerine kuruludur. İstemci, FTP sunucusuna bağlanır ve dosyaları indirir veya yükler. FTP ayrıca, dosyaları yönetmek, klasörler oluşturmak ve silmek gibi ek işlevler sağlar.</a:t>
            </a:r>
          </a:p>
          <a:p>
            <a:endParaRPr lang="tr-TR" sz="2000" dirty="0"/>
          </a:p>
        </p:txBody>
      </p:sp>
    </p:spTree>
    <p:extLst>
      <p:ext uri="{BB962C8B-B14F-4D97-AF65-F5344CB8AC3E}">
        <p14:creationId xmlns:p14="http://schemas.microsoft.com/office/powerpoint/2010/main" val="2455431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886" y="746450"/>
            <a:ext cx="10515600" cy="5374432"/>
          </a:xfrm>
        </p:spPr>
        <p:txBody>
          <a:bodyPr>
            <a:normAutofit/>
          </a:bodyPr>
          <a:lstStyle/>
          <a:p>
            <a:r>
              <a:rPr lang="tr-TR" sz="2000" b="1" dirty="0"/>
              <a:t>SMTP ve POP3 Protokolü</a:t>
            </a:r>
          </a:p>
          <a:p>
            <a:r>
              <a:rPr lang="tr-TR" sz="2000" dirty="0"/>
              <a:t>E-posta iletişimi, genellikle SMTP (Simple Mail Transfer Protocol) ve POP3 (Post Office Protocol 3) olmak üzere iki ana protokol tarafından yönetilir. SMTP, e-postaların sunucular arasında gönderilmesi için kullanılan bir protokolken, POP3 ise e-posta istemcilerinin (Outlook, Gmail vb.) e-postaları sunucudan indirmesi için kullanılır.</a:t>
            </a:r>
          </a:p>
          <a:p>
            <a:r>
              <a:rPr lang="tr-TR" sz="2000" dirty="0"/>
              <a:t>SMTP, e-posta mesajlarını alıcının e-posta sunucusuna iletirken, POP3 ise istemcinin sunucudaki e-postaları indirmesini sağlar. Bu, istemcinin e-postalara çevrimdışı erişimini sağlar.</a:t>
            </a:r>
          </a:p>
          <a:p>
            <a:r>
              <a:rPr lang="tr-TR" sz="2000" b="1" dirty="0"/>
              <a:t>DNS Protokolü</a:t>
            </a:r>
          </a:p>
          <a:p>
            <a:r>
              <a:rPr lang="tr-TR" sz="2000" dirty="0"/>
              <a:t>DNS (Domain Name System), insan tarafından okunabilir web adreslerini (örneğin, google.com) bilgisayarların anlayabileceği IP adreslerine dönüştürmek için kullanılan bir sistemdir. DNS, İnternet'teki web sitelerine erişmeyi kolaylaştırır ve IP adreslerini ezberleme ihtiyacını ortadan kaldırır.</a:t>
            </a:r>
          </a:p>
          <a:p>
            <a:r>
              <a:rPr lang="tr-TR" sz="2000" dirty="0"/>
              <a:t>DNS, istemci-sunucu modeli üzerine kuruludur. İstemci (web tarayıcı), DNS sunucusuna bir web adresi talebi gönderir. DNS sunucusu, talep edilen web adresinin karşılık gelen IP adresini bulur ve istemciye geri gönderir</a:t>
            </a:r>
            <a:r>
              <a:rPr lang="tr-TR" sz="2000" dirty="0" smtClean="0"/>
              <a:t>.</a:t>
            </a:r>
          </a:p>
          <a:p>
            <a:endParaRPr lang="tr-TR" sz="2000" dirty="0" smtClean="0"/>
          </a:p>
          <a:p>
            <a:endParaRPr lang="tr-TR" sz="2000" dirty="0"/>
          </a:p>
        </p:txBody>
      </p:sp>
    </p:spTree>
    <p:extLst>
      <p:ext uri="{BB962C8B-B14F-4D97-AF65-F5344CB8AC3E}">
        <p14:creationId xmlns:p14="http://schemas.microsoft.com/office/powerpoint/2010/main" val="2099362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870" y="1116499"/>
            <a:ext cx="10515600" cy="4351338"/>
          </a:xfrm>
        </p:spPr>
        <p:txBody>
          <a:bodyPr>
            <a:normAutofit fontScale="77500" lnSpcReduction="20000"/>
          </a:bodyPr>
          <a:lstStyle/>
          <a:p>
            <a:pPr marL="0" indent="0">
              <a:buNone/>
            </a:pPr>
            <a:r>
              <a:rPr lang="tr-TR" b="1" dirty="0"/>
              <a:t> </a:t>
            </a:r>
            <a:r>
              <a:rPr lang="tr-TR" b="1" dirty="0" smtClean="0"/>
              <a:t>  </a:t>
            </a:r>
            <a:r>
              <a:rPr lang="tr-TR" sz="3600" b="1" dirty="0" smtClean="0"/>
              <a:t>Protokol Katmanları</a:t>
            </a:r>
          </a:p>
          <a:p>
            <a:endParaRPr lang="tr-TR" b="1" dirty="0"/>
          </a:p>
          <a:p>
            <a:r>
              <a:rPr lang="tr-TR" dirty="0"/>
              <a:t>Ağ protokolleri, genellikle katmanlara ayrılır. Bu katmanlar, farklı görevleri yerine getirmek için birlikte çalışır. En yaygın ağ modeli olan OSI (Open Systems Interconnection) modeli, yedi katman tanımlar:</a:t>
            </a:r>
          </a:p>
          <a:p>
            <a:r>
              <a:rPr lang="tr-TR" dirty="0"/>
              <a:t>Fiziksel Katman: Ağ kabloları, konektörler ve ağ kartları gibi fiziksel bileşenleri yönetir.</a:t>
            </a:r>
          </a:p>
          <a:p>
            <a:r>
              <a:rPr lang="tr-TR" dirty="0"/>
              <a:t>Veri Bağlantı Katmanı: Verilerin ağ üzerinden iletilmesi ve hata kontrolü için kullanılır.</a:t>
            </a:r>
          </a:p>
          <a:p>
            <a:r>
              <a:rPr lang="tr-TR" dirty="0"/>
              <a:t>Ağ Katmanı: Veri paketlerinin ağ üzerinden yönlendirilmesini sağlar.</a:t>
            </a:r>
          </a:p>
          <a:p>
            <a:r>
              <a:rPr lang="tr-TR" dirty="0"/>
              <a:t>Taşıma Katmanı: Veri akışını yönetir ve güvenilir bir veri aktarımı sağlar.</a:t>
            </a:r>
          </a:p>
          <a:p>
            <a:r>
              <a:rPr lang="tr-TR" dirty="0"/>
              <a:t>Oturum Katmanı: İletişim oturumlarını yönetir ve güvenlik sağlar.</a:t>
            </a:r>
          </a:p>
          <a:p>
            <a:r>
              <a:rPr lang="tr-TR" dirty="0"/>
              <a:t>Sunum Katmanı: Verileri sunum formatına dönüştürür.</a:t>
            </a:r>
          </a:p>
          <a:p>
            <a:r>
              <a:rPr lang="tr-TR" dirty="0"/>
              <a:t>Uygulama Katmanı: Kullanıcı uygulamaları ile ağ arasındaki iletişimi sağlar.</a:t>
            </a:r>
          </a:p>
          <a:p>
            <a:endParaRPr lang="tr-TR" dirty="0"/>
          </a:p>
        </p:txBody>
      </p:sp>
    </p:spTree>
    <p:extLst>
      <p:ext uri="{BB962C8B-B14F-4D97-AF65-F5344CB8AC3E}">
        <p14:creationId xmlns:p14="http://schemas.microsoft.com/office/powerpoint/2010/main" val="13376783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tr-TR" sz="3600" b="1" dirty="0" smtClean="0"/>
              <a:t>PROTOKOL ÖRNEKLERİ</a:t>
            </a:r>
            <a:endParaRPr lang="tr-TR" sz="36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3561"/>
              </p:ext>
            </p:extLst>
          </p:nvPr>
        </p:nvGraphicFramePr>
        <p:xfrm>
          <a:off x="838200" y="1825625"/>
          <a:ext cx="9518780" cy="3749040"/>
        </p:xfrm>
        <a:graphic>
          <a:graphicData uri="http://schemas.openxmlformats.org/drawingml/2006/table">
            <a:tbl>
              <a:tblPr firstRow="1" bandRow="1">
                <a:tableStyleId>{F5AB1C69-6EDB-4FF4-983F-18BD219EF322}</a:tableStyleId>
              </a:tblPr>
              <a:tblGrid>
                <a:gridCol w="4759390">
                  <a:extLst>
                    <a:ext uri="{9D8B030D-6E8A-4147-A177-3AD203B41FA5}">
                      <a16:colId xmlns:a16="http://schemas.microsoft.com/office/drawing/2014/main" val="2187465423"/>
                    </a:ext>
                  </a:extLst>
                </a:gridCol>
                <a:gridCol w="4759390">
                  <a:extLst>
                    <a:ext uri="{9D8B030D-6E8A-4147-A177-3AD203B41FA5}">
                      <a16:colId xmlns:a16="http://schemas.microsoft.com/office/drawing/2014/main" val="3791897851"/>
                    </a:ext>
                  </a:extLst>
                </a:gridCol>
              </a:tblGrid>
              <a:tr h="3258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Protokol Adı</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Amaç</a:t>
                      </a:r>
                    </a:p>
                    <a:p>
                      <a:pPr algn="ctr"/>
                      <a:endParaRPr lang="tr-TR" sz="1200" dirty="0"/>
                    </a:p>
                  </a:txBody>
                  <a:tcPr/>
                </a:tc>
                <a:extLst>
                  <a:ext uri="{0D108BD9-81ED-4DB2-BD59-A6C34878D82A}">
                    <a16:rowId xmlns:a16="http://schemas.microsoft.com/office/drawing/2014/main" val="3260621624"/>
                  </a:ext>
                </a:extLst>
              </a:tr>
              <a:tr h="3258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TCP/IP</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İnternet ve diğer birçok ağ için standart protokol setidir.</a:t>
                      </a:r>
                    </a:p>
                    <a:p>
                      <a:pPr algn="ctr"/>
                      <a:endParaRPr lang="tr-TR" sz="1200" dirty="0"/>
                    </a:p>
                  </a:txBody>
                  <a:tcPr/>
                </a:tc>
                <a:extLst>
                  <a:ext uri="{0D108BD9-81ED-4DB2-BD59-A6C34878D82A}">
                    <a16:rowId xmlns:a16="http://schemas.microsoft.com/office/drawing/2014/main" val="2572135644"/>
                  </a:ext>
                </a:extLst>
              </a:tr>
              <a:tr h="3258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HTTP</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Web sayfaları için kullanılan bir protokoldir.</a:t>
                      </a:r>
                    </a:p>
                    <a:p>
                      <a:pPr algn="ctr"/>
                      <a:endParaRPr lang="tr-TR" sz="1200" dirty="0"/>
                    </a:p>
                  </a:txBody>
                  <a:tcPr/>
                </a:tc>
                <a:extLst>
                  <a:ext uri="{0D108BD9-81ED-4DB2-BD59-A6C34878D82A}">
                    <a16:rowId xmlns:a16="http://schemas.microsoft.com/office/drawing/2014/main" val="1413440579"/>
                  </a:ext>
                </a:extLst>
              </a:tr>
              <a:tr h="3258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FTP</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Dosyaların bir ağ üzerinden aktarılması için kullanılan bir protokoldir.</a:t>
                      </a:r>
                    </a:p>
                    <a:p>
                      <a:pPr algn="ctr"/>
                      <a:endParaRPr lang="tr-TR" sz="1200" dirty="0"/>
                    </a:p>
                  </a:txBody>
                  <a:tcPr/>
                </a:tc>
                <a:extLst>
                  <a:ext uri="{0D108BD9-81ED-4DB2-BD59-A6C34878D82A}">
                    <a16:rowId xmlns:a16="http://schemas.microsoft.com/office/drawing/2014/main" val="1572111372"/>
                  </a:ext>
                </a:extLst>
              </a:tr>
              <a:tr h="4561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SMTP</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E-postaların sunucular arasında gönderilmesi için kullanılan bir protokoldir.</a:t>
                      </a:r>
                    </a:p>
                    <a:p>
                      <a:pPr algn="ctr"/>
                      <a:endParaRPr lang="tr-TR" sz="1200" dirty="0"/>
                    </a:p>
                  </a:txBody>
                  <a:tcPr/>
                </a:tc>
                <a:extLst>
                  <a:ext uri="{0D108BD9-81ED-4DB2-BD59-A6C34878D82A}">
                    <a16:rowId xmlns:a16="http://schemas.microsoft.com/office/drawing/2014/main" val="1291899890"/>
                  </a:ext>
                </a:extLst>
              </a:tr>
              <a:tr h="4561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POP3</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E-posta istemcilerinin e-postaları sunucudan indirmesi için kullanılan bir protokoldir.</a:t>
                      </a:r>
                    </a:p>
                    <a:p>
                      <a:pPr algn="ctr"/>
                      <a:endParaRPr lang="tr-TR" sz="1200" dirty="0"/>
                    </a:p>
                  </a:txBody>
                  <a:tcPr/>
                </a:tc>
                <a:extLst>
                  <a:ext uri="{0D108BD9-81ED-4DB2-BD59-A6C34878D82A}">
                    <a16:rowId xmlns:a16="http://schemas.microsoft.com/office/drawing/2014/main" val="3221540939"/>
                  </a:ext>
                </a:extLst>
              </a:tr>
              <a:tr h="4561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DNS</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İnsan tarafından okunabilir web adreslerini IP adreslerine dönüştürmek için kullanılan bir sistemdir.</a:t>
                      </a:r>
                    </a:p>
                    <a:p>
                      <a:pPr algn="ctr"/>
                      <a:endParaRPr lang="tr-TR" sz="1200" dirty="0"/>
                    </a:p>
                  </a:txBody>
                  <a:tcPr/>
                </a:tc>
                <a:extLst>
                  <a:ext uri="{0D108BD9-81ED-4DB2-BD59-A6C34878D82A}">
                    <a16:rowId xmlns:a16="http://schemas.microsoft.com/office/drawing/2014/main" val="2427720621"/>
                  </a:ext>
                </a:extLst>
              </a:tr>
            </a:tbl>
          </a:graphicData>
        </a:graphic>
      </p:graphicFrame>
      <p:sp>
        <p:nvSpPr>
          <p:cNvPr id="5" name="Rectangle 4"/>
          <p:cNvSpPr/>
          <p:nvPr/>
        </p:nvSpPr>
        <p:spPr>
          <a:xfrm>
            <a:off x="838200" y="5574665"/>
            <a:ext cx="9518780" cy="830997"/>
          </a:xfrm>
          <a:prstGeom prst="rect">
            <a:avLst/>
          </a:prstGeom>
        </p:spPr>
        <p:txBody>
          <a:bodyPr wrap="square">
            <a:spAutoFit/>
          </a:bodyPr>
          <a:lstStyle/>
          <a:p>
            <a:r>
              <a:rPr lang="tr-TR" sz="1600" dirty="0"/>
              <a:t>Ağ protokolleri, günümüzün dijital dünyasında önemli bir rol oynar. Cihazların birbirleriyle sorunsuz bir şekilde iletişim kurmasını ve bilgi paylaşımını sağlar. Bu belge, ağ protokolleri hakkında temel bir anlayış kazandırmayı amaçlamıştır. </a:t>
            </a:r>
          </a:p>
        </p:txBody>
      </p:sp>
      <p:sp>
        <p:nvSpPr>
          <p:cNvPr id="6" name="Rectangle 5"/>
          <p:cNvSpPr/>
          <p:nvPr/>
        </p:nvSpPr>
        <p:spPr>
          <a:xfrm>
            <a:off x="838200" y="1179294"/>
            <a:ext cx="6096000" cy="646331"/>
          </a:xfrm>
          <a:prstGeom prst="rect">
            <a:avLst/>
          </a:prstGeom>
        </p:spPr>
        <p:txBody>
          <a:bodyPr>
            <a:spAutoFit/>
          </a:bodyPr>
          <a:lstStyle/>
          <a:p>
            <a:r>
              <a:rPr lang="tr-TR" dirty="0"/>
              <a:t>Ağ protokolleri çok çeşitli görevler için kullanılır ve birçok farklı türde protokol vardır. En yaygın bazı protokoller şunlardır:</a:t>
            </a:r>
          </a:p>
        </p:txBody>
      </p:sp>
    </p:spTree>
    <p:extLst>
      <p:ext uri="{BB962C8B-B14F-4D97-AF65-F5344CB8AC3E}">
        <p14:creationId xmlns:p14="http://schemas.microsoft.com/office/powerpoint/2010/main" val="1060637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smtClean="0"/>
              <a:t>AĞ ADRESLERİ</a:t>
            </a:r>
            <a:endParaRPr lang="tr-TR" b="1" dirty="0"/>
          </a:p>
        </p:txBody>
      </p:sp>
      <p:sp>
        <p:nvSpPr>
          <p:cNvPr id="3" name="Content Placeholder 2"/>
          <p:cNvSpPr>
            <a:spLocks noGrp="1"/>
          </p:cNvSpPr>
          <p:nvPr>
            <p:ph idx="1"/>
          </p:nvPr>
        </p:nvSpPr>
        <p:spPr/>
        <p:txBody>
          <a:bodyPr>
            <a:normAutofit fontScale="92500"/>
          </a:bodyPr>
          <a:lstStyle/>
          <a:p>
            <a:r>
              <a:rPr lang="tr-TR" sz="2400" b="1" dirty="0"/>
              <a:t>IP Adresi (İnternet Protokolü Adresi)</a:t>
            </a:r>
          </a:p>
          <a:p>
            <a:r>
              <a:rPr lang="tr-TR" sz="2400" dirty="0"/>
              <a:t>IP Adresi, İnternette cihazları tanımlamak için kullanılan bir adres türüdür. Bu adres, ağdaki cihazların birbirleriyle iletişim kurmasını sağlar. IP adresleri, sayısal olarak ifade edilir ve dört bölümden oluşur. Her bölüm, 0 ile 255 arasında bir sayı içerir. Örneğin, 192.168.1.1 bir IP adresidir. IP adresleri, ağ üzerinden veri gönderip almak için kullanılır.</a:t>
            </a:r>
          </a:p>
          <a:p>
            <a:r>
              <a:rPr lang="tr-TR" sz="2400" b="1" dirty="0"/>
              <a:t>IP Adres Türleri</a:t>
            </a:r>
          </a:p>
          <a:p>
            <a:r>
              <a:rPr lang="tr-TR" sz="2400" dirty="0"/>
              <a:t>IP adresleri, iki ana kategoriye ayrılır: IPv4 ve IPv6.</a:t>
            </a:r>
          </a:p>
          <a:p>
            <a:r>
              <a:rPr lang="tr-TR" sz="2400" dirty="0"/>
              <a:t>IPv4: Daha eski bir adresleme sistemi olup 32 bit uzunluğunda adresler kullanır. Bu adresleme sistemi, sınırlı sayıda adres sağladığı için günümüzde yetersiz kalmaktadır.</a:t>
            </a:r>
          </a:p>
          <a:p>
            <a:r>
              <a:rPr lang="tr-TR" sz="2400" dirty="0"/>
              <a:t>IPv6: Daha yeni ve daha gelişmiş bir adresleme sistemi olup 128 bit uzunluğunda adresler kullanır. IPv6, IPv4'ten çok daha fazla adres sağlamakta ve gelecekteki büyüyen ağ ihtiyaçlarına cevap vermektedir.</a:t>
            </a:r>
          </a:p>
          <a:p>
            <a:endParaRPr lang="tr-TR" dirty="0"/>
          </a:p>
        </p:txBody>
      </p:sp>
    </p:spTree>
    <p:extLst>
      <p:ext uri="{BB962C8B-B14F-4D97-AF65-F5344CB8AC3E}">
        <p14:creationId xmlns:p14="http://schemas.microsoft.com/office/powerpoint/2010/main" val="1113061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239" y="58994"/>
            <a:ext cx="10515600" cy="1325563"/>
          </a:xfrm>
        </p:spPr>
        <p:txBody>
          <a:bodyPr/>
          <a:lstStyle/>
          <a:p>
            <a:r>
              <a:rPr lang="tr-TR" b="1" dirty="0"/>
              <a:t>Temel Ağ Kavramları</a:t>
            </a:r>
          </a:p>
        </p:txBody>
      </p:sp>
      <p:sp>
        <p:nvSpPr>
          <p:cNvPr id="3" name="Content Placeholder 2"/>
          <p:cNvSpPr>
            <a:spLocks noGrp="1"/>
          </p:cNvSpPr>
          <p:nvPr>
            <p:ph idx="1"/>
          </p:nvPr>
        </p:nvSpPr>
        <p:spPr>
          <a:xfrm>
            <a:off x="484239" y="1150374"/>
            <a:ext cx="7978626" cy="5483789"/>
          </a:xfrm>
        </p:spPr>
        <p:txBody>
          <a:bodyPr>
            <a:noAutofit/>
          </a:bodyPr>
          <a:lstStyle/>
          <a:p>
            <a:r>
              <a:rPr lang="tr-TR" sz="2000" b="1" dirty="0"/>
              <a:t>AĞ NEDİR </a:t>
            </a:r>
            <a:r>
              <a:rPr lang="tr-TR" sz="2000" b="1" dirty="0" smtClean="0"/>
              <a:t>?</a:t>
            </a:r>
            <a:endParaRPr lang="tr-TR" sz="2000" u="sng" dirty="0" smtClean="0"/>
          </a:p>
          <a:p>
            <a:r>
              <a:rPr lang="tr-TR" sz="2000" u="sng" dirty="0" smtClean="0"/>
              <a:t>Ağ</a:t>
            </a:r>
            <a:r>
              <a:rPr lang="tr-TR" sz="2000" u="sng" dirty="0"/>
              <a:t>, temel olarak veri paylaşımı amacıyla çeşitli cihazları birbirine bağlayan teknolojidir.</a:t>
            </a:r>
            <a:r>
              <a:rPr lang="tr-TR" sz="2000" dirty="0"/>
              <a:t> Bunun en güzel örneği ise internettir. Günümüzde sayısı oldukça çoğalan tüm cihazları birbirine bağlayan internet ağı veri paylaşımını, iletişimi sağlıyor. Tabii bunlardan çok daha fazlasını da sağlıyor artık.</a:t>
            </a:r>
          </a:p>
          <a:p>
            <a:r>
              <a:rPr lang="tr-TR" sz="2000" dirty="0"/>
              <a:t>Bilgisayarlar, sunucular, ana bilgisayarlar, ağ cihazları, çevre birimleri ve daha birçok cihazı birbirine bağlayan sistemler ağ olarak adlandırılır. </a:t>
            </a:r>
            <a:endParaRPr lang="tr-TR" sz="2000" dirty="0" smtClean="0"/>
          </a:p>
          <a:p>
            <a:r>
              <a:rPr lang="tr-TR" sz="2000" dirty="0" smtClean="0"/>
              <a:t>Bunun </a:t>
            </a:r>
            <a:r>
              <a:rPr lang="tr-TR" sz="2000" dirty="0"/>
              <a:t>pek çok örneği olsa da en geniş çaplı örneği yukarıda da söylediğimiz gibi internettir. </a:t>
            </a:r>
            <a:endParaRPr lang="tr-TR" sz="2000" dirty="0" smtClean="0"/>
          </a:p>
          <a:p>
            <a:r>
              <a:rPr lang="tr-TR" sz="2000" dirty="0" smtClean="0"/>
              <a:t>Farklı </a:t>
            </a:r>
            <a:r>
              <a:rPr lang="tr-TR" sz="2000" dirty="0"/>
              <a:t>yöntemlerle veya yollarla oluşturulan tüm ağların ana amacı veri paylaşımıdır. </a:t>
            </a:r>
            <a:endParaRPr lang="tr-TR" sz="2000" dirty="0" smtClean="0"/>
          </a:p>
          <a:p>
            <a:r>
              <a:rPr lang="tr-TR" sz="2000" dirty="0" smtClean="0"/>
              <a:t>Sırt </a:t>
            </a:r>
            <a:r>
              <a:rPr lang="tr-TR" sz="2000" dirty="0"/>
              <a:t>sırta vermiş iki bilgisayarı da birbirine bağlasanız iki farklı kıtada bulunan bilgisayarı da birbirine bağlasanız bu bağlantıya temelde ağ adı veriliyor. </a:t>
            </a:r>
            <a:r>
              <a:rPr lang="tr-TR" sz="2000" dirty="0" smtClean="0"/>
              <a:t>Ancak </a:t>
            </a:r>
            <a:r>
              <a:rPr lang="tr-TR" sz="2000" dirty="0"/>
              <a:t>artan ihtiyaçlarla birlikte pek çok farklı ağ metodu geliştirilmiştir. Genel anlamda bu ağlar bünyesinde sunucu, network kartı ve iletişim protokolü gibi benzeri araçları bünyesinde barındırır</a:t>
            </a:r>
            <a:r>
              <a:rPr lang="tr-TR" sz="2000" dirty="0" smtClean="0"/>
              <a:t>.</a:t>
            </a:r>
            <a:endParaRPr lang="tr-TR" sz="2000" dirty="0"/>
          </a:p>
        </p:txBody>
      </p:sp>
      <p:pic>
        <p:nvPicPr>
          <p:cNvPr id="4" name="Picture 3"/>
          <p:cNvPicPr>
            <a:picLocks noChangeAspect="1"/>
          </p:cNvPicPr>
          <p:nvPr/>
        </p:nvPicPr>
        <p:blipFill>
          <a:blip r:embed="rId2"/>
          <a:stretch>
            <a:fillRect/>
          </a:stretch>
        </p:blipFill>
        <p:spPr>
          <a:xfrm>
            <a:off x="8462865" y="2410621"/>
            <a:ext cx="3381569" cy="2254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8293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7572" y="528669"/>
            <a:ext cx="10515600" cy="5554889"/>
          </a:xfrm>
        </p:spPr>
        <p:txBody>
          <a:bodyPr>
            <a:noAutofit/>
          </a:bodyPr>
          <a:lstStyle/>
          <a:p>
            <a:r>
              <a:rPr lang="tr-TR" sz="2000" b="1" dirty="0"/>
              <a:t>IP Adresi Atama</a:t>
            </a:r>
          </a:p>
          <a:p>
            <a:r>
              <a:rPr lang="tr-TR" sz="2000" dirty="0"/>
              <a:t>IP adresleri, genellikle ağ yöneticisi tarafından atanır. Ağ yöneticisi, ağdaki her bir cihaz için benzersiz bir IP adresi belirler. Bu işlem, statik IP adresleme olarak adlandırılır. </a:t>
            </a:r>
            <a:endParaRPr lang="tr-TR" sz="2000" dirty="0" smtClean="0"/>
          </a:p>
          <a:p>
            <a:r>
              <a:rPr lang="tr-TR" sz="2000" dirty="0" smtClean="0"/>
              <a:t>Ancak</a:t>
            </a:r>
            <a:r>
              <a:rPr lang="tr-TR" sz="2000" dirty="0"/>
              <a:t>, bazı durumlarda, IP adresleri, ağa bağlı cihazlar tarafından otomatik olarak atanabilir. Bu işlem, dinamik IP adresleme olarak adlandırılır. </a:t>
            </a:r>
            <a:endParaRPr lang="tr-TR" sz="2000" dirty="0" smtClean="0"/>
          </a:p>
          <a:p>
            <a:r>
              <a:rPr lang="tr-TR" sz="2000" dirty="0" smtClean="0"/>
              <a:t>Dinamik </a:t>
            </a:r>
            <a:r>
              <a:rPr lang="tr-TR" sz="2000" dirty="0"/>
              <a:t>IP adreslemede, cihazlar ağa bağlandıklarında, ağ geçidi tarafından otomatik olarak bir IP adresi alırlar. Bu adres, cihaz ağdan ayrıldığında serbest bırakılır ve başka bir cihaza atanabilir</a:t>
            </a:r>
            <a:r>
              <a:rPr lang="tr-TR" sz="2000" dirty="0" smtClean="0"/>
              <a:t>.</a:t>
            </a:r>
          </a:p>
          <a:p>
            <a:endParaRPr lang="tr-TR" sz="2000" dirty="0"/>
          </a:p>
          <a:p>
            <a:r>
              <a:rPr lang="tr-TR" sz="2000" b="1" dirty="0"/>
              <a:t>MAC Adresi (Fiziksel Adres)</a:t>
            </a:r>
          </a:p>
          <a:p>
            <a:r>
              <a:rPr lang="tr-TR" sz="2000" dirty="0"/>
              <a:t>MAC Adresi, ağ kartının benzersiz bir tanımlayıcısıdır. MAC adresleri, ağ kartı üreticisi tarafından atanır ve her bir ağ kartı için benzersizdir. </a:t>
            </a:r>
            <a:endParaRPr lang="tr-TR" sz="2000" dirty="0" smtClean="0"/>
          </a:p>
          <a:p>
            <a:r>
              <a:rPr lang="tr-TR" sz="2000" dirty="0" smtClean="0"/>
              <a:t>MAC </a:t>
            </a:r>
            <a:r>
              <a:rPr lang="tr-TR" sz="2000" dirty="0"/>
              <a:t>adresleri, ağ üzerindeki cihazların birbirlerini tanımlamasını sağlar. </a:t>
            </a:r>
            <a:endParaRPr lang="tr-TR" sz="2000" dirty="0" smtClean="0"/>
          </a:p>
          <a:p>
            <a:r>
              <a:rPr lang="tr-TR" sz="2000" dirty="0" smtClean="0"/>
              <a:t>MAC </a:t>
            </a:r>
            <a:r>
              <a:rPr lang="tr-TR" sz="2000" dirty="0"/>
              <a:t>adresleri, 48 bit uzunluğunda ve genellikle onaltılık sayılarla ifade edilir. Örneğin, 00:11:22:33:44:55 bir MAC adresidir. </a:t>
            </a:r>
            <a:endParaRPr lang="tr-TR" sz="2000" dirty="0" smtClean="0"/>
          </a:p>
          <a:p>
            <a:r>
              <a:rPr lang="tr-TR" sz="2000" dirty="0" smtClean="0"/>
              <a:t>MAC </a:t>
            </a:r>
            <a:r>
              <a:rPr lang="tr-TR" sz="2000" dirty="0"/>
              <a:t>adresleri, ağ kartı üzerindeki donanımda kalıcı olarak depolanır ve değiştirilemez.</a:t>
            </a:r>
          </a:p>
          <a:p>
            <a:endParaRPr lang="tr-TR" sz="2000" dirty="0"/>
          </a:p>
        </p:txBody>
      </p:sp>
    </p:spTree>
    <p:extLst>
      <p:ext uri="{BB962C8B-B14F-4D97-AF65-F5344CB8AC3E}">
        <p14:creationId xmlns:p14="http://schemas.microsoft.com/office/powerpoint/2010/main" val="2203536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42" y="1074771"/>
            <a:ext cx="6532983" cy="1325563"/>
          </a:xfrm>
        </p:spPr>
        <p:txBody>
          <a:bodyPr/>
          <a:lstStyle/>
          <a:p>
            <a:r>
              <a:rPr lang="tr-TR" b="1" dirty="0"/>
              <a:t>MAC Adresinin </a:t>
            </a:r>
            <a:r>
              <a:rPr lang="tr-TR" b="1" dirty="0" smtClean="0"/>
              <a:t>Önemi</a:t>
            </a:r>
            <a:endParaRPr lang="tr-TR" b="1" dirty="0"/>
          </a:p>
        </p:txBody>
      </p:sp>
      <p:sp>
        <p:nvSpPr>
          <p:cNvPr id="3" name="Content Placeholder 2"/>
          <p:cNvSpPr>
            <a:spLocks noGrp="1"/>
          </p:cNvSpPr>
          <p:nvPr>
            <p:ph idx="1"/>
          </p:nvPr>
        </p:nvSpPr>
        <p:spPr>
          <a:xfrm>
            <a:off x="0" y="2400334"/>
            <a:ext cx="6532982" cy="2904996"/>
          </a:xfrm>
        </p:spPr>
        <p:txBody>
          <a:bodyPr/>
          <a:lstStyle/>
          <a:p>
            <a:r>
              <a:rPr lang="tr-TR" sz="2400" dirty="0" smtClean="0"/>
              <a:t>MAC </a:t>
            </a:r>
            <a:r>
              <a:rPr lang="tr-TR" sz="2400" dirty="0"/>
              <a:t>adresleri, ağ üzerindeki cihazların birbirlerini tanıması için kullanılır</a:t>
            </a:r>
            <a:r>
              <a:rPr lang="tr-TR" sz="2400" dirty="0" smtClean="0"/>
              <a:t>.</a:t>
            </a:r>
          </a:p>
          <a:p>
            <a:r>
              <a:rPr lang="tr-TR" sz="2400" dirty="0" smtClean="0"/>
              <a:t> </a:t>
            </a:r>
            <a:r>
              <a:rPr lang="tr-TR" sz="2400" dirty="0"/>
              <a:t>Bu, cihazların birbirleriyle iletişim kurmasını ve verileri doğru şekilde gönderip almasını sağlar. </a:t>
            </a:r>
            <a:endParaRPr lang="tr-TR" sz="2400" dirty="0" smtClean="0"/>
          </a:p>
          <a:p>
            <a:r>
              <a:rPr lang="tr-TR" sz="2400" dirty="0" smtClean="0"/>
              <a:t>MAC </a:t>
            </a:r>
            <a:r>
              <a:rPr lang="tr-TR" sz="2400" dirty="0"/>
              <a:t>adresleri, ağ yöneticisi tarafından kullanılan çeşitli ağ yönetim araçlarında da kullanılır.</a:t>
            </a:r>
          </a:p>
          <a:p>
            <a:endParaRPr lang="tr-TR" dirty="0"/>
          </a:p>
        </p:txBody>
      </p:sp>
      <p:pic>
        <p:nvPicPr>
          <p:cNvPr id="4" name="Picture 3"/>
          <p:cNvPicPr>
            <a:picLocks noChangeAspect="1"/>
          </p:cNvPicPr>
          <p:nvPr/>
        </p:nvPicPr>
        <p:blipFill>
          <a:blip r:embed="rId2"/>
          <a:stretch>
            <a:fillRect/>
          </a:stretch>
        </p:blipFill>
        <p:spPr>
          <a:xfrm>
            <a:off x="6848669" y="0"/>
            <a:ext cx="5343331" cy="6869997"/>
          </a:xfrm>
          <a:prstGeom prst="rect">
            <a:avLst/>
          </a:prstGeom>
        </p:spPr>
      </p:pic>
    </p:spTree>
    <p:extLst>
      <p:ext uri="{BB962C8B-B14F-4D97-AF65-F5344CB8AC3E}">
        <p14:creationId xmlns:p14="http://schemas.microsoft.com/office/powerpoint/2010/main" val="22111460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224" y="141191"/>
            <a:ext cx="10515600" cy="1325563"/>
          </a:xfrm>
        </p:spPr>
        <p:txBody>
          <a:bodyPr>
            <a:normAutofit/>
          </a:bodyPr>
          <a:lstStyle/>
          <a:p>
            <a:r>
              <a:rPr lang="tr-TR" sz="3200" b="1" dirty="0"/>
              <a:t>IP Adresi ve MAC Adresinin </a:t>
            </a:r>
            <a:r>
              <a:rPr lang="tr-TR" sz="3200" b="1" dirty="0" smtClean="0"/>
              <a:t>Karşılaştırılması</a:t>
            </a:r>
            <a:endParaRPr lang="tr-TR" sz="32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4857641"/>
              </p:ext>
            </p:extLst>
          </p:nvPr>
        </p:nvGraphicFramePr>
        <p:xfrm>
          <a:off x="838200" y="2035920"/>
          <a:ext cx="7382070" cy="3599769"/>
        </p:xfrm>
        <a:graphic>
          <a:graphicData uri="http://schemas.openxmlformats.org/drawingml/2006/table">
            <a:tbl>
              <a:tblPr firstRow="1" bandRow="1">
                <a:tableStyleId>{F5AB1C69-6EDB-4FF4-983F-18BD219EF322}</a:tableStyleId>
              </a:tblPr>
              <a:tblGrid>
                <a:gridCol w="2460690">
                  <a:extLst>
                    <a:ext uri="{9D8B030D-6E8A-4147-A177-3AD203B41FA5}">
                      <a16:colId xmlns:a16="http://schemas.microsoft.com/office/drawing/2014/main" val="3864946562"/>
                    </a:ext>
                  </a:extLst>
                </a:gridCol>
                <a:gridCol w="2460690">
                  <a:extLst>
                    <a:ext uri="{9D8B030D-6E8A-4147-A177-3AD203B41FA5}">
                      <a16:colId xmlns:a16="http://schemas.microsoft.com/office/drawing/2014/main" val="578227295"/>
                    </a:ext>
                  </a:extLst>
                </a:gridCol>
                <a:gridCol w="2460690">
                  <a:extLst>
                    <a:ext uri="{9D8B030D-6E8A-4147-A177-3AD203B41FA5}">
                      <a16:colId xmlns:a16="http://schemas.microsoft.com/office/drawing/2014/main" val="2863163087"/>
                    </a:ext>
                  </a:extLst>
                </a:gridCol>
              </a:tblGrid>
              <a:tr h="4754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Özellik</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IP Adresi</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MAC Adresi</a:t>
                      </a:r>
                    </a:p>
                    <a:p>
                      <a:pPr algn="ctr"/>
                      <a:endParaRPr lang="tr-TR" sz="1200" dirty="0"/>
                    </a:p>
                  </a:txBody>
                  <a:tcPr/>
                </a:tc>
                <a:extLst>
                  <a:ext uri="{0D108BD9-81ED-4DB2-BD59-A6C34878D82A}">
                    <a16:rowId xmlns:a16="http://schemas.microsoft.com/office/drawing/2014/main" val="1514409038"/>
                  </a:ext>
                </a:extLst>
              </a:tr>
              <a:tr h="8829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Tanım</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İnternette cihazları tanımlamak için kullanılan adres.</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Ağ kartının benzersiz bir tanımlayıcısı.</a:t>
                      </a:r>
                    </a:p>
                    <a:p>
                      <a:pPr algn="ctr"/>
                      <a:endParaRPr lang="tr-TR" sz="1200" dirty="0"/>
                    </a:p>
                  </a:txBody>
                  <a:tcPr/>
                </a:tc>
                <a:extLst>
                  <a:ext uri="{0D108BD9-81ED-4DB2-BD59-A6C34878D82A}">
                    <a16:rowId xmlns:a16="http://schemas.microsoft.com/office/drawing/2014/main" val="1266035682"/>
                  </a:ext>
                </a:extLst>
              </a:tr>
              <a:tr h="6792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Atama</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Ağ yöneticisi veya ağ geçidi tarafından atanır.</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200" dirty="0" err="1" smtClean="0"/>
                        <a:t>Ağ</a:t>
                      </a:r>
                      <a:r>
                        <a:rPr lang="es-ES" sz="1200" dirty="0" smtClean="0"/>
                        <a:t> </a:t>
                      </a:r>
                      <a:r>
                        <a:rPr lang="es-ES" sz="1200" dirty="0" err="1" smtClean="0"/>
                        <a:t>kartı</a:t>
                      </a:r>
                      <a:r>
                        <a:rPr lang="es-ES" sz="1200" dirty="0" smtClean="0"/>
                        <a:t> </a:t>
                      </a:r>
                      <a:r>
                        <a:rPr lang="es-ES" sz="1200" dirty="0" err="1" smtClean="0"/>
                        <a:t>üreticisi</a:t>
                      </a:r>
                      <a:r>
                        <a:rPr lang="es-ES" sz="1200" dirty="0" smtClean="0"/>
                        <a:t> </a:t>
                      </a:r>
                      <a:r>
                        <a:rPr lang="es-ES" sz="1200" dirty="0" err="1" smtClean="0"/>
                        <a:t>tarafından</a:t>
                      </a:r>
                      <a:r>
                        <a:rPr lang="es-ES" sz="1200" dirty="0" smtClean="0"/>
                        <a:t> </a:t>
                      </a:r>
                      <a:r>
                        <a:rPr lang="es-ES" sz="1200" dirty="0" err="1" smtClean="0"/>
                        <a:t>atanır</a:t>
                      </a:r>
                      <a:r>
                        <a:rPr lang="es-ES" sz="1200" dirty="0" smtClean="0"/>
                        <a:t>.</a:t>
                      </a:r>
                    </a:p>
                    <a:p>
                      <a:pPr algn="ctr"/>
                      <a:endParaRPr lang="tr-TR" sz="1200" dirty="0"/>
                    </a:p>
                  </a:txBody>
                  <a:tcPr/>
                </a:tc>
                <a:extLst>
                  <a:ext uri="{0D108BD9-81ED-4DB2-BD59-A6C34878D82A}">
                    <a16:rowId xmlns:a16="http://schemas.microsoft.com/office/drawing/2014/main" val="2181167947"/>
                  </a:ext>
                </a:extLst>
              </a:tr>
              <a:tr h="6792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Değiştirilebilirlik</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Değiştirilebilir, statik veya dinamik olarak atanabilir.</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Değiştirilemez</a:t>
                      </a:r>
                    </a:p>
                    <a:p>
                      <a:pPr algn="ctr"/>
                      <a:endParaRPr lang="tr-TR" sz="1200" dirty="0"/>
                    </a:p>
                  </a:txBody>
                  <a:tcPr/>
                </a:tc>
                <a:extLst>
                  <a:ext uri="{0D108BD9-81ED-4DB2-BD59-A6C34878D82A}">
                    <a16:rowId xmlns:a16="http://schemas.microsoft.com/office/drawing/2014/main" val="3894271368"/>
                  </a:ext>
                </a:extLst>
              </a:tr>
              <a:tr h="8829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Kullanım Alanı</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Ağ üzerindeki cihazlar arasında iletişim kurmak için kullanılır.</a:t>
                      </a:r>
                    </a:p>
                    <a:p>
                      <a:pPr algn="ct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Ağ üzerindeki cihazların birbirlerini tanıması için kullanılır.</a:t>
                      </a:r>
                    </a:p>
                    <a:p>
                      <a:pPr algn="ctr"/>
                      <a:endParaRPr lang="tr-TR" sz="1200" dirty="0"/>
                    </a:p>
                  </a:txBody>
                  <a:tcPr/>
                </a:tc>
                <a:extLst>
                  <a:ext uri="{0D108BD9-81ED-4DB2-BD59-A6C34878D82A}">
                    <a16:rowId xmlns:a16="http://schemas.microsoft.com/office/drawing/2014/main" val="3296916383"/>
                  </a:ext>
                </a:extLst>
              </a:tr>
            </a:tbl>
          </a:graphicData>
        </a:graphic>
      </p:graphicFrame>
      <p:sp>
        <p:nvSpPr>
          <p:cNvPr id="5" name="Rectangle 4"/>
          <p:cNvSpPr/>
          <p:nvPr/>
        </p:nvSpPr>
        <p:spPr>
          <a:xfrm>
            <a:off x="796212" y="1566671"/>
            <a:ext cx="7466046" cy="369332"/>
          </a:xfrm>
          <a:prstGeom prst="rect">
            <a:avLst/>
          </a:prstGeom>
        </p:spPr>
        <p:txBody>
          <a:bodyPr wrap="square">
            <a:spAutoFit/>
          </a:bodyPr>
          <a:lstStyle/>
          <a:p>
            <a:r>
              <a:rPr lang="tr-TR" dirty="0"/>
              <a:t>IP Adresi ve MAC Adresi arasındaki farklar, kullanım alanlarında açıkça görülür.</a:t>
            </a:r>
          </a:p>
        </p:txBody>
      </p:sp>
    </p:spTree>
    <p:extLst>
      <p:ext uri="{BB962C8B-B14F-4D97-AF65-F5344CB8AC3E}">
        <p14:creationId xmlns:p14="http://schemas.microsoft.com/office/powerpoint/2010/main" val="3700446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3555" y="1303111"/>
            <a:ext cx="10515600" cy="4351338"/>
          </a:xfrm>
        </p:spPr>
        <p:txBody>
          <a:bodyPr>
            <a:normAutofit fontScale="92500" lnSpcReduction="10000"/>
          </a:bodyPr>
          <a:lstStyle/>
          <a:p>
            <a:r>
              <a:rPr lang="tr-TR" sz="2200" b="1" dirty="0"/>
              <a:t>Ağ Adreslerinin Önemi</a:t>
            </a:r>
          </a:p>
          <a:p>
            <a:r>
              <a:rPr lang="tr-TR" sz="2200" dirty="0"/>
              <a:t>Ağ adresleri, ağlarda etkili iletişim ve cihaz yönetiminin temelini oluşturur. IP Adresi ve MAC Adresi gibi farklı adres türleri, cihazların birbirleriyle iletişim kurmasını, verilerin doğru şekilde yönlendirilmesini ve ağ yönetiminin verimli bir şekilde yapılmasını sağlar</a:t>
            </a:r>
            <a:r>
              <a:rPr lang="tr-TR" sz="2200" dirty="0" smtClean="0"/>
              <a:t>.</a:t>
            </a:r>
          </a:p>
          <a:p>
            <a:r>
              <a:rPr lang="tr-TR" sz="2200" dirty="0" smtClean="0"/>
              <a:t> </a:t>
            </a:r>
            <a:r>
              <a:rPr lang="tr-TR" sz="2200" dirty="0"/>
              <a:t>Günümüzde ağlar giderek karmaşıklaştıkça, ağ adresleri daha da önemli hale gelmektedir.</a:t>
            </a:r>
          </a:p>
          <a:p>
            <a:pPr marL="0" indent="0">
              <a:buNone/>
            </a:pPr>
            <a:r>
              <a:rPr lang="tr-TR" sz="2200" dirty="0" smtClean="0"/>
              <a:t>     </a:t>
            </a:r>
            <a:r>
              <a:rPr lang="tr-TR" sz="2200" b="1" dirty="0" smtClean="0"/>
              <a:t>Sonuç olarak:</a:t>
            </a:r>
          </a:p>
          <a:p>
            <a:r>
              <a:rPr lang="tr-TR" sz="2200" b="1" dirty="0" smtClean="0"/>
              <a:t> </a:t>
            </a:r>
            <a:r>
              <a:rPr lang="tr-TR" sz="2200" dirty="0"/>
              <a:t>A</a:t>
            </a:r>
            <a:r>
              <a:rPr lang="tr-TR" sz="2200" dirty="0" smtClean="0"/>
              <a:t>ğ </a:t>
            </a:r>
            <a:r>
              <a:rPr lang="tr-TR" sz="2200" dirty="0"/>
              <a:t>adresleri, ağ teknolojilerinin temel yapı taşlarından biridir</a:t>
            </a:r>
            <a:r>
              <a:rPr lang="tr-TR" sz="2200" dirty="0" smtClean="0"/>
              <a:t>.</a:t>
            </a:r>
          </a:p>
          <a:p>
            <a:r>
              <a:rPr lang="tr-TR" sz="2200" dirty="0" smtClean="0"/>
              <a:t> </a:t>
            </a:r>
            <a:r>
              <a:rPr lang="tr-TR" sz="2200" dirty="0"/>
              <a:t>IP Adresi ve MAC Adresi gibi farklı adres türleri, cihazların birbirleriyle iletişim kurmasını, verilerin doğru şekilde yönlendirilmesini ve ağ yönetiminin verimli bir şekilde yapılmasını sağlar. </a:t>
            </a:r>
            <a:endParaRPr lang="tr-TR" sz="2200" dirty="0" smtClean="0"/>
          </a:p>
          <a:p>
            <a:r>
              <a:rPr lang="tr-TR" sz="2200" dirty="0" smtClean="0"/>
              <a:t>Ağ </a:t>
            </a:r>
            <a:r>
              <a:rPr lang="tr-TR" sz="2200" dirty="0"/>
              <a:t>adresleri, günümüzde ağların giderek karmaşıklaşmasıyla daha da önemli hale gelmiştir</a:t>
            </a:r>
            <a:r>
              <a:rPr lang="tr-TR" sz="2200" dirty="0" smtClean="0"/>
              <a:t>.</a:t>
            </a:r>
          </a:p>
          <a:p>
            <a:pPr marL="0" indent="0">
              <a:buNone/>
            </a:pPr>
            <a:r>
              <a:rPr lang="tr-TR" sz="2200" b="1" dirty="0" smtClean="0"/>
              <a:t>    Özetle:</a:t>
            </a:r>
          </a:p>
          <a:p>
            <a:r>
              <a:rPr lang="tr-TR" sz="2200" dirty="0"/>
              <a:t>A</a:t>
            </a:r>
            <a:r>
              <a:rPr lang="tr-TR" sz="2200" dirty="0" smtClean="0"/>
              <a:t>ğ adresleri hakkında temel bilgiler sağlamıştır. IP </a:t>
            </a:r>
            <a:r>
              <a:rPr lang="tr-TR" sz="2200" dirty="0"/>
              <a:t>Adresi ve MAC Adresi gibi farklı adres türlerini ve bunların ağdaki rolünü </a:t>
            </a:r>
            <a:r>
              <a:rPr lang="tr-TR" sz="2200" dirty="0" smtClean="0"/>
              <a:t>açıklanmıştır</a:t>
            </a:r>
            <a:r>
              <a:rPr lang="tr-TR" sz="2200" dirty="0"/>
              <a:t>. </a:t>
            </a:r>
            <a:endParaRPr lang="tr-TR" dirty="0"/>
          </a:p>
        </p:txBody>
      </p:sp>
    </p:spTree>
    <p:extLst>
      <p:ext uri="{BB962C8B-B14F-4D97-AF65-F5344CB8AC3E}">
        <p14:creationId xmlns:p14="http://schemas.microsoft.com/office/powerpoint/2010/main" val="1654413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smtClean="0"/>
              <a:t>AĞ GÜVENLİĞİ</a:t>
            </a:r>
            <a:endParaRPr lang="tr-TR" dirty="0"/>
          </a:p>
        </p:txBody>
      </p:sp>
      <p:sp>
        <p:nvSpPr>
          <p:cNvPr id="3" name="Content Placeholder 2"/>
          <p:cNvSpPr>
            <a:spLocks noGrp="1"/>
          </p:cNvSpPr>
          <p:nvPr>
            <p:ph idx="1"/>
          </p:nvPr>
        </p:nvSpPr>
        <p:spPr/>
        <p:txBody>
          <a:bodyPr>
            <a:noAutofit/>
          </a:bodyPr>
          <a:lstStyle/>
          <a:p>
            <a:r>
              <a:rPr lang="tr-TR" sz="2000" b="1" dirty="0"/>
              <a:t>Ağ Güvenliği Kavramları</a:t>
            </a:r>
          </a:p>
          <a:p>
            <a:r>
              <a:rPr lang="tr-TR" sz="2000" dirty="0"/>
              <a:t>Ağ güvenliği, ağa erişimi yetkisiz erişime karşı korumak ve ağ kaynaklarının bütünlüğünü ve gizliliğini sağlamak için alınan önlemleri ifade eder. Bu önlemler, ağa erişen kullanıcıların kimliklerinin doğrulama, ağ trafiğinin izlenmesi ve denetlenmesi, zararlı yazılımlara karşı korunma ve veri şifreleme gibi çeşitli teknikleri içerebilir.</a:t>
            </a:r>
          </a:p>
          <a:p>
            <a:r>
              <a:rPr lang="tr-TR" sz="2000" b="1" dirty="0"/>
              <a:t>Ağ Güvenliği Tehditleri</a:t>
            </a:r>
          </a:p>
          <a:p>
            <a:r>
              <a:rPr lang="tr-TR" sz="2000" dirty="0"/>
              <a:t>Ağlar, çeşitli tehditlere karşı savunmasızdır. En yaygın tehditler şunlardır:</a:t>
            </a:r>
          </a:p>
          <a:p>
            <a:r>
              <a:rPr lang="tr-TR" sz="2000" b="1" dirty="0"/>
              <a:t>Yetkisiz Erişim: </a:t>
            </a:r>
            <a:r>
              <a:rPr lang="tr-TR" sz="2000" dirty="0"/>
              <a:t>Bilgisayar korsanlarının ağa yetkisiz erişim sağlama girişimleri</a:t>
            </a:r>
          </a:p>
          <a:p>
            <a:r>
              <a:rPr lang="tr-TR" sz="2000" b="1" dirty="0"/>
              <a:t>Veri Çalınması: </a:t>
            </a:r>
            <a:r>
              <a:rPr lang="tr-TR" sz="2000" dirty="0"/>
              <a:t>Hassas verilerin yetkisiz kişiler tarafından çalınması</a:t>
            </a:r>
          </a:p>
          <a:p>
            <a:r>
              <a:rPr lang="tr-TR" sz="2000" b="1" dirty="0"/>
              <a:t>Zararlı Yazılım: </a:t>
            </a:r>
            <a:r>
              <a:rPr lang="tr-TR" sz="2000" dirty="0"/>
              <a:t>Virüs, solucan ve truva atları gibi ağları ve cihazları etkileyen zararlı yazılımlar</a:t>
            </a:r>
          </a:p>
          <a:p>
            <a:r>
              <a:rPr lang="tr-TR" sz="2000" b="1" dirty="0"/>
              <a:t>Hizmet Kesintisi: </a:t>
            </a:r>
            <a:r>
              <a:rPr lang="tr-TR" sz="2000" dirty="0"/>
              <a:t>Ağ hizmetlerinin ve uygulamalarının kesintiye uğratılması</a:t>
            </a:r>
          </a:p>
          <a:p>
            <a:r>
              <a:rPr lang="tr-TR" sz="2000" b="1" dirty="0"/>
              <a:t>Güvenlik Açıkları</a:t>
            </a:r>
            <a:r>
              <a:rPr lang="tr-TR" sz="2000" dirty="0"/>
              <a:t>: Ağ yazılımlarında ve donanımında bulunan zayıflıklar</a:t>
            </a:r>
          </a:p>
          <a:p>
            <a:endParaRPr lang="tr-TR" sz="2000" dirty="0"/>
          </a:p>
        </p:txBody>
      </p:sp>
    </p:spTree>
    <p:extLst>
      <p:ext uri="{BB962C8B-B14F-4D97-AF65-F5344CB8AC3E}">
        <p14:creationId xmlns:p14="http://schemas.microsoft.com/office/powerpoint/2010/main" val="2469637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8" y="447869"/>
            <a:ext cx="11775232" cy="6242180"/>
          </a:xfrm>
        </p:spPr>
        <p:txBody>
          <a:bodyPr>
            <a:normAutofit fontScale="25000" lnSpcReduction="20000"/>
          </a:bodyPr>
          <a:lstStyle/>
          <a:p>
            <a:r>
              <a:rPr lang="tr-TR" sz="8000" b="1" dirty="0"/>
              <a:t>Ağ Güvenliği Çözümleri</a:t>
            </a:r>
          </a:p>
          <a:p>
            <a:r>
              <a:rPr lang="tr-TR" sz="8000" dirty="0"/>
              <a:t>Ağ güvenliği tehditlerine karşı savunma için çeşitli çözümler kullanılabilir. Bunlardan bazıları şunlardır:</a:t>
            </a:r>
          </a:p>
          <a:p>
            <a:r>
              <a:rPr lang="tr-TR" sz="8000" b="1" dirty="0"/>
              <a:t>Parola Koruma: </a:t>
            </a:r>
            <a:r>
              <a:rPr lang="tr-TR" sz="8000" dirty="0"/>
              <a:t>Ağlara ve cihazlara erişimi sınırlamak için şifreler kullanılır.</a:t>
            </a:r>
          </a:p>
          <a:p>
            <a:r>
              <a:rPr lang="tr-TR" sz="8000" b="1" dirty="0"/>
              <a:t>Yangın Duvarları: </a:t>
            </a:r>
            <a:r>
              <a:rPr lang="tr-TR" sz="8000" dirty="0"/>
              <a:t>Ağ trafiğini denetlemek ve yetkisiz erişimi engellemek için kullanılır.</a:t>
            </a:r>
          </a:p>
          <a:p>
            <a:r>
              <a:rPr lang="tr-TR" sz="8000" b="1" dirty="0"/>
              <a:t>Antivirüs Yazılımları: </a:t>
            </a:r>
            <a:r>
              <a:rPr lang="tr-TR" sz="8000" dirty="0"/>
              <a:t>Zararlı yazılımları tespit etmek ve önlemek için kullanılır.</a:t>
            </a:r>
          </a:p>
          <a:p>
            <a:r>
              <a:rPr lang="tr-TR" sz="8000" b="1" dirty="0"/>
              <a:t>Güvenlik Duvarları: </a:t>
            </a:r>
            <a:r>
              <a:rPr lang="tr-TR" sz="8000" dirty="0"/>
              <a:t>Ağlar arasında güvenlik katmanı oluşturarak ağları korur.</a:t>
            </a:r>
          </a:p>
          <a:p>
            <a:r>
              <a:rPr lang="tr-TR" sz="8000" b="1" dirty="0"/>
              <a:t>İntihal Algılama: </a:t>
            </a:r>
            <a:r>
              <a:rPr lang="tr-TR" sz="8000" dirty="0"/>
              <a:t>Ağ trafiğinin analiz edilmesi ve şüpheli aktivitelerin tespit edilmesi için kullanılır.</a:t>
            </a:r>
          </a:p>
          <a:p>
            <a:r>
              <a:rPr lang="tr-TR" sz="8000" b="1" dirty="0"/>
              <a:t>Güvenlik Güncellemeleri: </a:t>
            </a:r>
            <a:r>
              <a:rPr lang="tr-TR" sz="8000" dirty="0"/>
              <a:t>Yazılım ve donanım güvenlik açıklarını gidermek için kullanılır.</a:t>
            </a:r>
          </a:p>
          <a:p>
            <a:r>
              <a:rPr lang="tr-TR" sz="8000" b="1" dirty="0"/>
              <a:t>Ağ Güvenliği Uygulamaları</a:t>
            </a:r>
          </a:p>
          <a:p>
            <a:r>
              <a:rPr lang="tr-TR" sz="8000" dirty="0"/>
              <a:t>Ağ güvenliğinin sağlanması için çeşitli uygulamalar ve teknikler kullanılabilir. Bunlardan bazıları şunlardır:</a:t>
            </a:r>
          </a:p>
          <a:p>
            <a:r>
              <a:rPr lang="tr-TR" sz="8000" b="1" dirty="0"/>
              <a:t>Güçlü Parolalar Kullanma: </a:t>
            </a:r>
            <a:r>
              <a:rPr lang="tr-TR" sz="8000" dirty="0"/>
              <a:t>Tahmin edilmesi zor ve benzersiz şifreler kullanılmalıdır.</a:t>
            </a:r>
          </a:p>
          <a:p>
            <a:r>
              <a:rPr lang="tr-TR" sz="8000" b="1" dirty="0"/>
              <a:t>İki Faktörlü Kimlik Doğrulama (2FA): </a:t>
            </a:r>
            <a:r>
              <a:rPr lang="tr-TR" sz="8000" dirty="0"/>
              <a:t>Birden fazla kimlik doğrulama yöntemi kullanarak hesap güvenliğini artırır.</a:t>
            </a:r>
          </a:p>
          <a:p>
            <a:r>
              <a:rPr lang="tr-TR" sz="8000" b="1" dirty="0"/>
              <a:t>Ağ Trafiğini İzleme: </a:t>
            </a:r>
            <a:r>
              <a:rPr lang="tr-TR" sz="8000" dirty="0"/>
              <a:t>Ağ aktivitesinin izlenmesi ve şüpheli etkinliklerin tespiti.</a:t>
            </a:r>
          </a:p>
          <a:p>
            <a:r>
              <a:rPr lang="tr-TR" sz="8000" b="1" dirty="0"/>
              <a:t>Güvenlik Güncellemelerini Uygulama: </a:t>
            </a:r>
            <a:r>
              <a:rPr lang="tr-TR" sz="8000" dirty="0"/>
              <a:t>Yazılım ve donanım güvenlik açıklarını gidermek için düzenli güncellemeler yapılmalıdır.</a:t>
            </a:r>
          </a:p>
          <a:p>
            <a:r>
              <a:rPr lang="tr-TR" sz="8000" b="1" dirty="0"/>
              <a:t>Veri Şifreleme: </a:t>
            </a:r>
            <a:r>
              <a:rPr lang="tr-TR" sz="8000" dirty="0"/>
              <a:t>Hassas verilerin yetkisiz erişime karşı korunması için şifreleme kullanılmalıdır.</a:t>
            </a:r>
          </a:p>
          <a:p>
            <a:r>
              <a:rPr lang="tr-TR" sz="8000" b="1" dirty="0"/>
              <a:t>Yedek Alma: </a:t>
            </a:r>
            <a:r>
              <a:rPr lang="tr-TR" sz="8000" dirty="0"/>
              <a:t>Veri kaybını önlemek için düzenli yedekler alınmalıdır.</a:t>
            </a:r>
          </a:p>
          <a:p>
            <a:r>
              <a:rPr lang="tr-TR" sz="8000" b="1" dirty="0"/>
              <a:t>Farkındalık Eğitimi: </a:t>
            </a:r>
            <a:r>
              <a:rPr lang="tr-TR" sz="8000" dirty="0"/>
              <a:t>Çalışanların ağ güvenliği tehditleri ve en iyi uygulamalar hakkında bilgilendirilmesi.</a:t>
            </a:r>
          </a:p>
          <a:p>
            <a:endParaRPr lang="tr-TR" dirty="0"/>
          </a:p>
        </p:txBody>
      </p:sp>
    </p:spTree>
    <p:extLst>
      <p:ext uri="{BB962C8B-B14F-4D97-AF65-F5344CB8AC3E}">
        <p14:creationId xmlns:p14="http://schemas.microsoft.com/office/powerpoint/2010/main" val="3525469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241" y="752604"/>
            <a:ext cx="10515600" cy="5806816"/>
          </a:xfrm>
        </p:spPr>
        <p:txBody>
          <a:bodyPr>
            <a:normAutofit fontScale="25000" lnSpcReduction="20000"/>
          </a:bodyPr>
          <a:lstStyle/>
          <a:p>
            <a:r>
              <a:rPr lang="tr-TR" sz="8000" b="1" dirty="0"/>
              <a:t>Ağ Güvenliği Politikaları</a:t>
            </a:r>
          </a:p>
          <a:p>
            <a:r>
              <a:rPr lang="tr-TR" sz="8000" dirty="0"/>
              <a:t>Ağ güvenliğinin etkin bir şekilde uygulanabilmesi için açık ve net bir ağ güvenliği politikası oluşturulmalıdır. Bu politika, aşağıdaki gibi konuları kapsamalıdır:</a:t>
            </a:r>
          </a:p>
          <a:p>
            <a:r>
              <a:rPr lang="tr-TR" sz="8000" dirty="0"/>
              <a:t>Parola politikaları</a:t>
            </a:r>
          </a:p>
          <a:p>
            <a:r>
              <a:rPr lang="tr-TR" sz="8000" dirty="0"/>
              <a:t>Erişim denetimi</a:t>
            </a:r>
          </a:p>
          <a:p>
            <a:r>
              <a:rPr lang="tr-TR" sz="8000" dirty="0"/>
              <a:t>Veri şifreleme</a:t>
            </a:r>
          </a:p>
          <a:p>
            <a:r>
              <a:rPr lang="tr-TR" sz="8000" dirty="0"/>
              <a:t>Yedek alma politikası</a:t>
            </a:r>
          </a:p>
          <a:p>
            <a:r>
              <a:rPr lang="tr-TR" sz="8000" dirty="0"/>
              <a:t>Güvenlik açıkları taraması</a:t>
            </a:r>
          </a:p>
          <a:p>
            <a:r>
              <a:rPr lang="tr-TR" sz="8000" dirty="0"/>
              <a:t>Olay tepki </a:t>
            </a:r>
            <a:r>
              <a:rPr lang="tr-TR" sz="8000" dirty="0" smtClean="0"/>
              <a:t>planı</a:t>
            </a:r>
          </a:p>
          <a:p>
            <a:endParaRPr lang="tr-TR" sz="8000" dirty="0"/>
          </a:p>
          <a:p>
            <a:r>
              <a:rPr lang="tr-TR" sz="8000" b="1" dirty="0"/>
              <a:t>Ağ Güvenliği Araçları</a:t>
            </a:r>
          </a:p>
          <a:p>
            <a:r>
              <a:rPr lang="tr-TR" sz="8000" dirty="0"/>
              <a:t>Ağ güvenliğini sağlamak için çeşitli araçlar kullanılabilir. Bunlar, ağ trafiğini izleme, zararlı yazılımları tespit etme, ağ güvenlik açıklarını </a:t>
            </a:r>
            <a:r>
              <a:rPr lang="tr-TR" sz="8000" dirty="0" smtClean="0"/>
              <a:t>taramaya </a:t>
            </a:r>
            <a:r>
              <a:rPr lang="tr-TR" sz="8000" dirty="0"/>
              <a:t>ve saldırıları engelleme gibi işlevleri yerine getirebilir. Bazı popüler ağ güvenliği araçları şunlardır:</a:t>
            </a:r>
          </a:p>
          <a:p>
            <a:r>
              <a:rPr lang="tr-TR" sz="8000" dirty="0"/>
              <a:t>Firewall yazılımları (örneğin, Fortigate, Palo Alto Networks)</a:t>
            </a:r>
          </a:p>
          <a:p>
            <a:r>
              <a:rPr lang="tr-TR" sz="8000" dirty="0"/>
              <a:t>Antivirüs yazılımları (örneğin, Norton, McAfee, Bitdefender)</a:t>
            </a:r>
          </a:p>
          <a:p>
            <a:r>
              <a:rPr lang="tr-TR" sz="8000" dirty="0"/>
              <a:t>İntihal algılama sistemleri (örneğin, Snort, Suricata)</a:t>
            </a:r>
          </a:p>
          <a:p>
            <a:r>
              <a:rPr lang="tr-TR" sz="8000" dirty="0"/>
              <a:t>Güvenlik bilgi ve olay yönetimi (SIEM) araçları (örneğin, Splunk, Elastic)</a:t>
            </a:r>
          </a:p>
          <a:p>
            <a:endParaRPr lang="tr-TR" dirty="0"/>
          </a:p>
        </p:txBody>
      </p:sp>
    </p:spTree>
    <p:extLst>
      <p:ext uri="{BB962C8B-B14F-4D97-AF65-F5344CB8AC3E}">
        <p14:creationId xmlns:p14="http://schemas.microsoft.com/office/powerpoint/2010/main" val="782371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5603" y="270587"/>
            <a:ext cx="11254274" cy="6335486"/>
          </a:xfrm>
        </p:spPr>
        <p:txBody>
          <a:bodyPr>
            <a:normAutofit fontScale="25000" lnSpcReduction="20000"/>
          </a:bodyPr>
          <a:lstStyle/>
          <a:p>
            <a:r>
              <a:rPr lang="tr-TR" sz="8000" b="1" dirty="0"/>
              <a:t>Ağ Güvenliği Eğitimi</a:t>
            </a:r>
          </a:p>
          <a:p>
            <a:r>
              <a:rPr lang="tr-TR" sz="8000" dirty="0"/>
              <a:t>Ağ güvenliği konusunda çalışanları eğitmek, ağ güvenliğini güçlendirmek için önemlidir. Eğitim, çalışanların ağ güvenliği tehditleri, en iyi uygulamalar ve güvenlik politikaları hakkında bilgi sahibi olmalarını sağlar.</a:t>
            </a:r>
          </a:p>
          <a:p>
            <a:r>
              <a:rPr lang="tr-TR" sz="8000" dirty="0"/>
              <a:t>Eğitim içeriği, aşağıdaki konuları içerebilir:</a:t>
            </a:r>
          </a:p>
          <a:p>
            <a:r>
              <a:rPr lang="tr-TR" sz="8000" dirty="0"/>
              <a:t>Güçlü şifre kullanımı</a:t>
            </a:r>
          </a:p>
          <a:p>
            <a:r>
              <a:rPr lang="tr-TR" sz="8000" dirty="0"/>
              <a:t>Zararlı yazılımlardan korunma</a:t>
            </a:r>
          </a:p>
          <a:p>
            <a:r>
              <a:rPr lang="tr-TR" sz="8000" dirty="0"/>
              <a:t>Phishing saldırıları hakkında bilgi</a:t>
            </a:r>
          </a:p>
          <a:p>
            <a:r>
              <a:rPr lang="tr-TR" sz="8000" dirty="0"/>
              <a:t>Güvenlik açıklarını bildirme </a:t>
            </a:r>
            <a:r>
              <a:rPr lang="tr-TR" sz="8000" dirty="0" smtClean="0"/>
              <a:t>prosedürleri</a:t>
            </a:r>
            <a:endParaRPr lang="tr-TR" sz="8000" b="1" dirty="0" smtClean="0"/>
          </a:p>
          <a:p>
            <a:r>
              <a:rPr lang="tr-TR" sz="8000" b="1" dirty="0" smtClean="0"/>
              <a:t>Ağ </a:t>
            </a:r>
            <a:r>
              <a:rPr lang="tr-TR" sz="8000" b="1" dirty="0"/>
              <a:t>Güvenliği Trendleri</a:t>
            </a:r>
          </a:p>
          <a:p>
            <a:r>
              <a:rPr lang="tr-TR" sz="8000" dirty="0"/>
              <a:t>Ağ güvenliği, sürekli olarak gelişen bir alandır. Yeni tehditler ortaya çıkıyor ve ağ güvenliğini sağlamak için yeni teknolojiler ve yaklaşımlar geliştiriliyor. Bazı önemli ağ güvenliği trendleri şunlardır:</a:t>
            </a:r>
          </a:p>
          <a:p>
            <a:r>
              <a:rPr lang="tr-TR" sz="8000" dirty="0"/>
              <a:t>Bulut güvenliği: Bulut tabanlı hizmetlerin artan kullanımı, bulut güvenliğinin önemini artırmaktadır.</a:t>
            </a:r>
          </a:p>
          <a:p>
            <a:r>
              <a:rPr lang="tr-TR" sz="8000" dirty="0"/>
              <a:t>Yapay zeka (AI) ve makine öğrenmesi (ML): AI ve ML, ağ güvenliğini güçlendirmek için kullanılıyor, örneğin intihal algılama ve güvenlik olaylarını analiz etme.</a:t>
            </a:r>
          </a:p>
          <a:p>
            <a:r>
              <a:rPr lang="tr-TR" sz="8000" b="1" dirty="0"/>
              <a:t>Sıfır güven: </a:t>
            </a:r>
            <a:r>
              <a:rPr lang="tr-TR" sz="8000" dirty="0"/>
              <a:t>Ağlar ve cihazlar varsayılan olarak güvenilmez kabul ediliyor ve yalnızca ihtiyaç duyulan kadar erişim sağlanıyor</a:t>
            </a:r>
            <a:r>
              <a:rPr lang="tr-TR" sz="8000" dirty="0" smtClean="0"/>
              <a:t>.</a:t>
            </a:r>
          </a:p>
          <a:p>
            <a:r>
              <a:rPr lang="tr-TR" sz="8000" b="1" dirty="0" smtClean="0"/>
              <a:t>Sonuç Olarak: </a:t>
            </a:r>
            <a:r>
              <a:rPr lang="tr-TR" sz="8000" dirty="0"/>
              <a:t>Ağ güvenliği, günümüzde her zamankinden daha önemlidir. Ağlara ve verilere karşı tehditler sürekli olarak artmaktadır. Etkin bir ağ güvenliği stratejisi, ağın korunmasına, veri kaybının önlenmesine ve iş sürekliliğinin sağlanmasına yardımcı olur.</a:t>
            </a:r>
          </a:p>
          <a:p>
            <a:endParaRPr lang="tr-TR" sz="8000" b="1" dirty="0" smtClean="0"/>
          </a:p>
          <a:p>
            <a:endParaRPr lang="tr-TR" sz="8000" dirty="0"/>
          </a:p>
          <a:p>
            <a:endParaRPr lang="tr-TR" dirty="0"/>
          </a:p>
        </p:txBody>
      </p:sp>
    </p:spTree>
    <p:extLst>
      <p:ext uri="{BB962C8B-B14F-4D97-AF65-F5344CB8AC3E}">
        <p14:creationId xmlns:p14="http://schemas.microsoft.com/office/powerpoint/2010/main" val="4151558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Ağların Önemi</a:t>
            </a:r>
            <a:endParaRPr lang="tr-TR" b="1" dirty="0"/>
          </a:p>
        </p:txBody>
      </p:sp>
      <p:sp>
        <p:nvSpPr>
          <p:cNvPr id="3" name="Content Placeholder 2"/>
          <p:cNvSpPr>
            <a:spLocks noGrp="1"/>
          </p:cNvSpPr>
          <p:nvPr>
            <p:ph idx="1"/>
          </p:nvPr>
        </p:nvSpPr>
        <p:spPr/>
        <p:txBody>
          <a:bodyPr/>
          <a:lstStyle/>
          <a:p>
            <a:r>
              <a:rPr lang="tr-TR" sz="2000" b="1" dirty="0"/>
              <a:t>Ağlar ve Ekonomi</a:t>
            </a:r>
          </a:p>
          <a:p>
            <a:r>
              <a:rPr lang="tr-TR" sz="2000" dirty="0"/>
              <a:t>Ağlar, dünya ekonomisi için büyük önem taşır. E-ticaret, online bankacılık ve dijital pazarlama gibi birçok önemli sektör ağlara dayanır. Ağlar, işletmelerin küresel olarak büyümesini ve yeni fırsatlar yaratmasını sağlar</a:t>
            </a:r>
            <a:r>
              <a:rPr lang="tr-TR" sz="2000" dirty="0" smtClean="0"/>
              <a:t>.</a:t>
            </a:r>
            <a:endParaRPr lang="tr-TR" sz="2000" dirty="0"/>
          </a:p>
          <a:p>
            <a:pPr marL="0" indent="0">
              <a:buNone/>
            </a:pPr>
            <a:r>
              <a:rPr lang="tr-TR" sz="2000" b="1" dirty="0" smtClean="0"/>
              <a:t>   Sonuç</a:t>
            </a:r>
          </a:p>
          <a:p>
            <a:r>
              <a:rPr lang="tr-TR" sz="2000" dirty="0" smtClean="0"/>
              <a:t>Ağlar</a:t>
            </a:r>
            <a:r>
              <a:rPr lang="tr-TR" sz="2000" dirty="0"/>
              <a:t>, modern dünyada yaşamsal öneme sahiptir. İletişim, bilgi paylaşımı, eğlence ve ticaret için ağlar kullanılır. Teknoloji gelişmeye devam ettikçe, ağlar daha da önemli hale gelecektir</a:t>
            </a:r>
            <a:r>
              <a:rPr lang="tr-TR" dirty="0"/>
              <a:t>.</a:t>
            </a:r>
          </a:p>
          <a:p>
            <a:endParaRPr lang="tr-TR" dirty="0"/>
          </a:p>
        </p:txBody>
      </p:sp>
    </p:spTree>
    <p:extLst>
      <p:ext uri="{BB962C8B-B14F-4D97-AF65-F5344CB8AC3E}">
        <p14:creationId xmlns:p14="http://schemas.microsoft.com/office/powerpoint/2010/main" val="2746184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Kablolama </a:t>
            </a:r>
            <a:r>
              <a:rPr lang="tr-TR" b="1" dirty="0" smtClean="0"/>
              <a:t>Türleri</a:t>
            </a:r>
            <a:endParaRPr lang="tr-TR" dirty="0"/>
          </a:p>
        </p:txBody>
      </p:sp>
      <p:sp>
        <p:nvSpPr>
          <p:cNvPr id="3" name="Content Placeholder 2"/>
          <p:cNvSpPr>
            <a:spLocks noGrp="1"/>
          </p:cNvSpPr>
          <p:nvPr>
            <p:ph idx="1"/>
          </p:nvPr>
        </p:nvSpPr>
        <p:spPr/>
        <p:txBody>
          <a:bodyPr>
            <a:normAutofit fontScale="92500" lnSpcReduction="20000"/>
          </a:bodyPr>
          <a:lstStyle/>
          <a:p>
            <a:r>
              <a:rPr lang="tr-TR" sz="2400" b="1" dirty="0"/>
              <a:t>Kablolama </a:t>
            </a:r>
            <a:r>
              <a:rPr lang="tr-TR" sz="2400" b="1" dirty="0" smtClean="0"/>
              <a:t>Türleri</a:t>
            </a:r>
          </a:p>
          <a:p>
            <a:r>
              <a:rPr lang="tr-TR" sz="2400" dirty="0" smtClean="0"/>
              <a:t>Bu </a:t>
            </a:r>
            <a:r>
              <a:rPr lang="tr-TR" sz="2400" dirty="0"/>
              <a:t>dokümanda, farklı kablolama türleri, özellikleri, avantajları ve dezavantajları hakkında bilgi </a:t>
            </a:r>
            <a:r>
              <a:rPr lang="tr-TR" sz="2400" dirty="0" smtClean="0"/>
              <a:t>edineceğiz. </a:t>
            </a:r>
            <a:r>
              <a:rPr lang="tr-TR" sz="2400" dirty="0"/>
              <a:t>Kablolama, bilgisayar ağları, iletişim sistemleri ve elektronik cihazların birbirine bağlanmasında temel bir rol oynar. Farklı kablolama türlerinin özelliklerini anlamak, doğru seçimi yapmanıza ve sisteminizin performansını optimize etmenize yardımcı olur.</a:t>
            </a:r>
          </a:p>
          <a:p>
            <a:r>
              <a:rPr lang="tr-TR" sz="2400" b="1" dirty="0"/>
              <a:t>Bükülmüş Çift Kablo</a:t>
            </a:r>
          </a:p>
          <a:p>
            <a:r>
              <a:rPr lang="tr-TR" sz="2400" dirty="0"/>
              <a:t>Bükülmüş çift kablo, bilgisayar ağlarında kullanılan en yaygın kablo türüdür. Adından da anlaşılacağı gibi, iki telin bükülmüş bir çifti olarak yapılır. Bu bükülme, elektromanyetik girişimleri (EMI) azaltarak sinyal kalitesini iyileştirir.</a:t>
            </a:r>
          </a:p>
          <a:p>
            <a:r>
              <a:rPr lang="tr-TR" sz="2400" dirty="0"/>
              <a:t>Bükülmüş çift kablo, dört çift bükülmüş telden oluşan bir katmanlı yapıya sahiptir. Her bir çift, farklı renk kodlarıyla ayırt edilir, örneğin turuncu/turuncu-beyaz, yeşil/yeşil-beyaz, mavi/mavi-beyaz ve kahverengi/kahverengi-beyaz. Bu kablolar, telefon hatlarında, Ethernet ağlarında ve diğer düşük hızlı veri iletimlerinde kullanılır.</a:t>
            </a:r>
          </a:p>
          <a:p>
            <a:endParaRPr lang="tr-TR" dirty="0"/>
          </a:p>
        </p:txBody>
      </p:sp>
    </p:spTree>
    <p:extLst>
      <p:ext uri="{BB962C8B-B14F-4D97-AF65-F5344CB8AC3E}">
        <p14:creationId xmlns:p14="http://schemas.microsoft.com/office/powerpoint/2010/main" val="3498010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Ağ / Network Nedir?"/>
          <p:cNvSpPr>
            <a:spLocks noGrp="1" noChangeAspect="1" noChangeArrowheads="1"/>
          </p:cNvSpPr>
          <p:nvPr>
            <p:ph idx="1"/>
          </p:nvPr>
        </p:nvSpPr>
        <p:spPr bwMode="auto">
          <a:xfrm>
            <a:off x="436984" y="1024778"/>
            <a:ext cx="6318379" cy="48084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85000" lnSpcReduction="10000"/>
          </a:bodyPr>
          <a:lstStyle/>
          <a:p>
            <a:pPr marL="0" indent="0">
              <a:buNone/>
            </a:pPr>
            <a:endParaRPr lang="tr-TR" sz="2000" dirty="0" smtClean="0"/>
          </a:p>
          <a:p>
            <a:r>
              <a:rPr lang="tr-TR" sz="2000" dirty="0" smtClean="0"/>
              <a:t>İki </a:t>
            </a:r>
            <a:r>
              <a:rPr lang="tr-TR" sz="2000" dirty="0"/>
              <a:t>ana başlık altında toplanabilen bu ağ çeşitleri, yakın mesafede kurulan Yerel Ağ bağlantıları (LAN) ve Uzak (Geniş) Ağ bağlantıları (WAN) olarak adlandırılır.</a:t>
            </a:r>
          </a:p>
          <a:p>
            <a:r>
              <a:rPr lang="tr-TR" sz="2000" dirty="0"/>
              <a:t>Ağ bağlantılarının gelişmesi ile birlikte veri paylaşımının haricinde yazılım ve donanım paylaşımı, merkezi yönetim ve desteği gibi konularda da büyük kolaylıklar sağlanmıştır. Network yöneticileri tek bir bilgisayardan bütün networkü izleyebilir ve destek verebilir konuma gelmiştir.</a:t>
            </a:r>
          </a:p>
          <a:p>
            <a:r>
              <a:rPr lang="tr-TR" sz="2000" dirty="0"/>
              <a:t>Ağ içerisinde yer alan cihazlar belli kurallara göre iletişime geçer. Belli bir dilleri vardır. Tüm canlıların iletişim kurmak için kullandıkları metotlar gibi ağ içerisindeki cihazlar için de protokoller vardır. Bu protokoller izlenmesi gereken iletişim kuralları koyarlar</a:t>
            </a:r>
            <a:r>
              <a:rPr lang="tr-TR" sz="2000" dirty="0" smtClean="0"/>
              <a:t>.</a:t>
            </a:r>
          </a:p>
          <a:p>
            <a:endParaRPr lang="tr-TR" sz="2000" b="1" dirty="0" smtClean="0"/>
          </a:p>
          <a:p>
            <a:r>
              <a:rPr lang="tr-TR" sz="2000" b="1" dirty="0" smtClean="0"/>
              <a:t>AĞ TÜRLERİ</a:t>
            </a:r>
          </a:p>
          <a:p>
            <a:r>
              <a:rPr lang="tr-TR" sz="2000" dirty="0" smtClean="0"/>
              <a:t>Ağlar</a:t>
            </a:r>
            <a:r>
              <a:rPr lang="tr-TR" sz="2000" dirty="0"/>
              <a:t>, kapsama alanlarına göre kategorilere ayrılır. LAN (Yerel Alan Ağı) bir binaya veya küçük bir alana, WAN (Geniş Alan Ağı) ise coğrafi olarak geniş bir alana yayılmış ağları tanımlar.</a:t>
            </a:r>
          </a:p>
          <a:p>
            <a:endParaRPr lang="tr-TR" sz="2000" dirty="0"/>
          </a:p>
          <a:p>
            <a:endParaRPr lang="tr-TR" sz="2000" dirty="0"/>
          </a:p>
        </p:txBody>
      </p:sp>
      <p:pic>
        <p:nvPicPr>
          <p:cNvPr id="6" name="Picture 5"/>
          <p:cNvPicPr>
            <a:picLocks noChangeAspect="1"/>
          </p:cNvPicPr>
          <p:nvPr/>
        </p:nvPicPr>
        <p:blipFill rotWithShape="1">
          <a:blip r:embed="rId2"/>
          <a:srcRect l="2524" t="1858" r="2802" b="1960"/>
          <a:stretch/>
        </p:blipFill>
        <p:spPr>
          <a:xfrm>
            <a:off x="6887371" y="0"/>
            <a:ext cx="5303374" cy="6857999"/>
          </a:xfrm>
          <a:prstGeom prst="rect">
            <a:avLst/>
          </a:prstGeom>
        </p:spPr>
      </p:pic>
    </p:spTree>
    <p:extLst>
      <p:ext uri="{BB962C8B-B14F-4D97-AF65-F5344CB8AC3E}">
        <p14:creationId xmlns:p14="http://schemas.microsoft.com/office/powerpoint/2010/main" val="658856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5" y="959388"/>
            <a:ext cx="10515600" cy="1325563"/>
          </a:xfrm>
        </p:spPr>
        <p:txBody>
          <a:bodyPr/>
          <a:lstStyle/>
          <a:p>
            <a:pPr algn="ctr"/>
            <a:r>
              <a:rPr lang="tr-TR" b="1" dirty="0"/>
              <a:t>Bükülmüş Çift Kablo </a:t>
            </a:r>
            <a:r>
              <a:rPr lang="tr-TR" b="1" dirty="0" smtClean="0"/>
              <a:t>Türleri</a:t>
            </a:r>
            <a:endParaRPr lang="tr-TR" dirty="0"/>
          </a:p>
        </p:txBody>
      </p:sp>
      <p:sp>
        <p:nvSpPr>
          <p:cNvPr id="3" name="Content Placeholder 2"/>
          <p:cNvSpPr>
            <a:spLocks noGrp="1"/>
          </p:cNvSpPr>
          <p:nvPr>
            <p:ph idx="1"/>
          </p:nvPr>
        </p:nvSpPr>
        <p:spPr>
          <a:xfrm>
            <a:off x="129073" y="2929701"/>
            <a:ext cx="5749212" cy="1975054"/>
          </a:xfrm>
        </p:spPr>
        <p:txBody>
          <a:bodyPr>
            <a:normAutofit lnSpcReduction="10000"/>
          </a:bodyPr>
          <a:lstStyle/>
          <a:p>
            <a:r>
              <a:rPr lang="tr-TR" sz="2000" b="1" dirty="0"/>
              <a:t>Uyumsuz Kablo</a:t>
            </a:r>
          </a:p>
          <a:p>
            <a:r>
              <a:rPr lang="tr-TR" sz="2000" dirty="0"/>
              <a:t>Uyumsuz bükülmüş çift kabloda, her bir çiftin bükülme oranı farklıdır. </a:t>
            </a:r>
            <a:endParaRPr lang="tr-TR" sz="2000" dirty="0" smtClean="0"/>
          </a:p>
          <a:p>
            <a:r>
              <a:rPr lang="tr-TR" sz="2000" dirty="0" smtClean="0"/>
              <a:t>Bu </a:t>
            </a:r>
            <a:r>
              <a:rPr lang="tr-TR" sz="2000" dirty="0"/>
              <a:t>tür kablolar, elektromanyetik parazitlere karşı daha az koruma sağlar ve genellikle daha düşük hızlarda veri aktarımı için kullanılır.</a:t>
            </a:r>
          </a:p>
          <a:p>
            <a:endParaRPr lang="tr-TR" dirty="0"/>
          </a:p>
        </p:txBody>
      </p:sp>
      <p:sp>
        <p:nvSpPr>
          <p:cNvPr id="5" name="Rectangle 4"/>
          <p:cNvSpPr/>
          <p:nvPr/>
        </p:nvSpPr>
        <p:spPr>
          <a:xfrm>
            <a:off x="5784979" y="2965763"/>
            <a:ext cx="6096000" cy="1938992"/>
          </a:xfrm>
          <a:prstGeom prst="rect">
            <a:avLst/>
          </a:prstGeom>
        </p:spPr>
        <p:txBody>
          <a:bodyPr>
            <a:spAutoFit/>
          </a:bodyPr>
          <a:lstStyle/>
          <a:p>
            <a:pPr marL="342900" indent="-342900">
              <a:buFont typeface="Arial" panose="020B0604020202020204" pitchFamily="34" charset="0"/>
              <a:buChar char="•"/>
            </a:pPr>
            <a:r>
              <a:rPr lang="tr-TR" sz="2000" b="1" dirty="0"/>
              <a:t>Uyumlu Kablo</a:t>
            </a:r>
          </a:p>
          <a:p>
            <a:pPr marL="342900" indent="-342900">
              <a:buFont typeface="Arial" panose="020B0604020202020204" pitchFamily="34" charset="0"/>
              <a:buChar char="•"/>
            </a:pPr>
            <a:r>
              <a:rPr lang="tr-TR" sz="2000" dirty="0"/>
              <a:t>Uyumlu bükülmüş çift kabloda, her bir çiftin bükülme oranı aynıdır. </a:t>
            </a:r>
            <a:endParaRPr lang="tr-TR" sz="2000" dirty="0" smtClean="0"/>
          </a:p>
          <a:p>
            <a:pPr marL="342900" indent="-342900">
              <a:buFont typeface="Arial" panose="020B0604020202020204" pitchFamily="34" charset="0"/>
              <a:buChar char="•"/>
            </a:pPr>
            <a:r>
              <a:rPr lang="tr-TR" sz="2000" dirty="0" smtClean="0"/>
              <a:t>Bu </a:t>
            </a:r>
            <a:r>
              <a:rPr lang="tr-TR" sz="2000" dirty="0"/>
              <a:t>tür kablolar, uyumsuz kablolara göre daha iyi EMI koruması sunar ve genellikle daha yüksek hızlarda veri aktarımı için kullanılır.</a:t>
            </a:r>
          </a:p>
        </p:txBody>
      </p:sp>
    </p:spTree>
    <p:extLst>
      <p:ext uri="{BB962C8B-B14F-4D97-AF65-F5344CB8AC3E}">
        <p14:creationId xmlns:p14="http://schemas.microsoft.com/office/powerpoint/2010/main" val="3710868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Bükülmüş Çift Kablo </a:t>
            </a:r>
            <a:r>
              <a:rPr lang="tr-TR" b="1" dirty="0" smtClean="0"/>
              <a:t>Avantajları</a:t>
            </a:r>
            <a:endParaRPr lang="tr-TR"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tr-TR" b="1" dirty="0"/>
              <a:t>Düşük Maliyet</a:t>
            </a:r>
          </a:p>
          <a:p>
            <a:r>
              <a:rPr lang="tr-TR" dirty="0"/>
              <a:t>Diğer kablolama türlerine kıyasla, bükülmüş çift kablo daha düşük bir maliyete sahiptir.</a:t>
            </a:r>
          </a:p>
          <a:p>
            <a:pPr>
              <a:buFont typeface="Wingdings" panose="05000000000000000000" pitchFamily="2" charset="2"/>
              <a:buChar char="Ø"/>
            </a:pPr>
            <a:r>
              <a:rPr lang="tr-TR" b="1" dirty="0"/>
              <a:t>Kolay Kurulum</a:t>
            </a:r>
          </a:p>
          <a:p>
            <a:r>
              <a:rPr lang="tr-TR" dirty="0"/>
              <a:t>Bükülmüş çift kablo, diğer kablolama türlerine göre kurulumu daha kolaydır.</a:t>
            </a:r>
          </a:p>
          <a:p>
            <a:pPr>
              <a:buFont typeface="Wingdings" panose="05000000000000000000" pitchFamily="2" charset="2"/>
              <a:buChar char="Ø"/>
            </a:pPr>
            <a:r>
              <a:rPr lang="tr-TR" b="1" dirty="0"/>
              <a:t>Geniş Uygulamalar</a:t>
            </a:r>
          </a:p>
          <a:p>
            <a:r>
              <a:rPr lang="tr-TR" dirty="0"/>
              <a:t>Bükülmüş çift kablo, telefon hatlarında, Ethernet ağlarında ve diğer düşük hızlı veri iletimlerinde kullanılır.</a:t>
            </a:r>
          </a:p>
          <a:p>
            <a:endParaRPr lang="tr-TR" dirty="0"/>
          </a:p>
        </p:txBody>
      </p:sp>
    </p:spTree>
    <p:extLst>
      <p:ext uri="{BB962C8B-B14F-4D97-AF65-F5344CB8AC3E}">
        <p14:creationId xmlns:p14="http://schemas.microsoft.com/office/powerpoint/2010/main" val="645696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Bükülmüş Çift Kablo </a:t>
            </a:r>
            <a:r>
              <a:rPr lang="tr-TR" b="1" dirty="0" smtClean="0"/>
              <a:t>Dezavantajları</a:t>
            </a:r>
            <a:endParaRPr lang="tr-TR"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tr-TR" b="1" dirty="0" smtClean="0"/>
              <a:t>Sınırlı </a:t>
            </a:r>
            <a:r>
              <a:rPr lang="tr-TR" b="1" dirty="0"/>
              <a:t>Bant Genişliği</a:t>
            </a:r>
          </a:p>
          <a:p>
            <a:r>
              <a:rPr lang="tr-TR" dirty="0"/>
              <a:t>Bükülmüş çift kablo, diğer kablolama türlerine göre daha düşük bir bant genişliğine sahiptir.</a:t>
            </a:r>
          </a:p>
          <a:p>
            <a:pPr>
              <a:buFont typeface="Wingdings" panose="05000000000000000000" pitchFamily="2" charset="2"/>
              <a:buChar char="Ø"/>
            </a:pPr>
            <a:r>
              <a:rPr lang="tr-TR" b="1" dirty="0"/>
              <a:t>Kısa Mesafeler</a:t>
            </a:r>
          </a:p>
          <a:p>
            <a:r>
              <a:rPr lang="tr-TR" dirty="0"/>
              <a:t>Bükülmüş çift kablo, uzun mesafelerde veri aktarımı için uygun değildir.</a:t>
            </a:r>
          </a:p>
          <a:p>
            <a:pPr>
              <a:buFont typeface="Wingdings" panose="05000000000000000000" pitchFamily="2" charset="2"/>
              <a:buChar char="Ø"/>
            </a:pPr>
            <a:r>
              <a:rPr lang="tr-TR" b="1" dirty="0"/>
              <a:t>EMI'ye Karşı Duyarlılık</a:t>
            </a:r>
          </a:p>
          <a:p>
            <a:r>
              <a:rPr lang="tr-TR" dirty="0"/>
              <a:t>Bükülmüş çift kablo, elektromanyetik parazitlere karşı duyarlıdır. EMI, sinyal kalitesini bozarak veri aktarımı hızını düşürebilir.</a:t>
            </a:r>
          </a:p>
          <a:p>
            <a:endParaRPr lang="tr-TR" dirty="0"/>
          </a:p>
        </p:txBody>
      </p:sp>
    </p:spTree>
    <p:extLst>
      <p:ext uri="{BB962C8B-B14F-4D97-AF65-F5344CB8AC3E}">
        <p14:creationId xmlns:p14="http://schemas.microsoft.com/office/powerpoint/2010/main" val="17036391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85" y="298580"/>
            <a:ext cx="5924938" cy="1320740"/>
          </a:xfrm>
        </p:spPr>
        <p:txBody>
          <a:bodyPr/>
          <a:lstStyle/>
          <a:p>
            <a:pPr algn="ctr"/>
            <a:r>
              <a:rPr lang="tr-TR" b="1" dirty="0"/>
              <a:t>Koaksiyel </a:t>
            </a:r>
            <a:r>
              <a:rPr lang="tr-TR" b="1" dirty="0" smtClean="0"/>
              <a:t>Kablo</a:t>
            </a:r>
            <a:endParaRPr lang="tr-TR" dirty="0"/>
          </a:p>
        </p:txBody>
      </p:sp>
      <p:sp>
        <p:nvSpPr>
          <p:cNvPr id="3" name="Content Placeholder 2"/>
          <p:cNvSpPr>
            <a:spLocks noGrp="1"/>
          </p:cNvSpPr>
          <p:nvPr>
            <p:ph idx="1"/>
          </p:nvPr>
        </p:nvSpPr>
        <p:spPr>
          <a:xfrm>
            <a:off x="5878285" y="1833924"/>
            <a:ext cx="5924938" cy="4497351"/>
          </a:xfrm>
        </p:spPr>
        <p:txBody>
          <a:bodyPr>
            <a:normAutofit fontScale="92500"/>
          </a:bodyPr>
          <a:lstStyle/>
          <a:p>
            <a:r>
              <a:rPr lang="tr-TR" sz="2000" dirty="0"/>
              <a:t>Koaksiyel kablo, bir bakır çekirdek etrafına izole edilmiş bir kabloyu içerir. Çekirdek, bir yalıtım tabakasıyla çevrilidir ve bu da bakır bir örgü tarafından çevrilidir</a:t>
            </a:r>
            <a:r>
              <a:rPr lang="tr-TR" sz="2000" dirty="0" smtClean="0"/>
              <a:t>.</a:t>
            </a:r>
          </a:p>
          <a:p>
            <a:r>
              <a:rPr lang="tr-TR" sz="2000" dirty="0" smtClean="0"/>
              <a:t> </a:t>
            </a:r>
            <a:r>
              <a:rPr lang="tr-TR" sz="2000" dirty="0"/>
              <a:t>Örgü, kablo boyunca sinyalin yolculuğu sırasında oluşan elektromanyetik girişimleri azaltmaya yardımcı olur.</a:t>
            </a:r>
          </a:p>
          <a:p>
            <a:r>
              <a:rPr lang="tr-TR" sz="2000" dirty="0"/>
              <a:t>Koaksiyel kablo, daha yüksek frekanslarda sinyalleri taşımak için kullanılır. </a:t>
            </a:r>
            <a:endParaRPr lang="tr-TR" sz="2000" dirty="0" smtClean="0"/>
          </a:p>
          <a:p>
            <a:r>
              <a:rPr lang="tr-TR" sz="2000" dirty="0" smtClean="0"/>
              <a:t>TV </a:t>
            </a:r>
            <a:r>
              <a:rPr lang="tr-TR" sz="2000" dirty="0"/>
              <a:t>sinyalleri, kablolu internet bağlantıları ve diğer yüksek frekanslı veri iletimleri için yaygın olarak kullanılır. </a:t>
            </a:r>
            <a:endParaRPr lang="tr-TR" sz="2000" dirty="0" smtClean="0"/>
          </a:p>
          <a:p>
            <a:r>
              <a:rPr lang="tr-TR" sz="2000" dirty="0" smtClean="0"/>
              <a:t>Koaksiyel </a:t>
            </a:r>
            <a:r>
              <a:rPr lang="tr-TR" sz="2000" dirty="0"/>
              <a:t>kablo, bükülmüş çift kabloya göre daha yüksek bir bant genişliğine ve daha uzun mesafelere veri aktarımı yapabilme özelliğine sahiptir. Bununla birlikte, bükülmüş çift kabloya göre daha pahalıdır.</a:t>
            </a:r>
          </a:p>
          <a:p>
            <a:endParaRPr lang="tr-TR" sz="2000" dirty="0"/>
          </a:p>
        </p:txBody>
      </p:sp>
      <p:pic>
        <p:nvPicPr>
          <p:cNvPr id="4" name="Picture 3"/>
          <p:cNvPicPr>
            <a:picLocks noChangeAspect="1"/>
          </p:cNvPicPr>
          <p:nvPr/>
        </p:nvPicPr>
        <p:blipFill>
          <a:blip r:embed="rId2"/>
          <a:stretch>
            <a:fillRect/>
          </a:stretch>
        </p:blipFill>
        <p:spPr>
          <a:xfrm>
            <a:off x="0" y="73098"/>
            <a:ext cx="5277145" cy="6784901"/>
          </a:xfrm>
          <a:prstGeom prst="rect">
            <a:avLst/>
          </a:prstGeom>
        </p:spPr>
      </p:pic>
    </p:spTree>
    <p:extLst>
      <p:ext uri="{BB962C8B-B14F-4D97-AF65-F5344CB8AC3E}">
        <p14:creationId xmlns:p14="http://schemas.microsoft.com/office/powerpoint/2010/main" val="2928363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983" y="449101"/>
            <a:ext cx="6421016" cy="1325563"/>
          </a:xfrm>
        </p:spPr>
        <p:txBody>
          <a:bodyPr/>
          <a:lstStyle/>
          <a:p>
            <a:pPr algn="ctr"/>
            <a:r>
              <a:rPr lang="tr-TR" b="1" dirty="0"/>
              <a:t>Fiber Optik </a:t>
            </a:r>
            <a:r>
              <a:rPr lang="tr-TR" b="1" dirty="0" smtClean="0"/>
              <a:t>Kablo</a:t>
            </a:r>
            <a:endParaRPr lang="tr-TR" dirty="0"/>
          </a:p>
        </p:txBody>
      </p:sp>
      <p:sp>
        <p:nvSpPr>
          <p:cNvPr id="3" name="Content Placeholder 2"/>
          <p:cNvSpPr>
            <a:spLocks noGrp="1"/>
          </p:cNvSpPr>
          <p:nvPr>
            <p:ph idx="1"/>
          </p:nvPr>
        </p:nvSpPr>
        <p:spPr>
          <a:xfrm>
            <a:off x="259702" y="1992346"/>
            <a:ext cx="6421016" cy="4351338"/>
          </a:xfrm>
        </p:spPr>
        <p:txBody>
          <a:bodyPr>
            <a:normAutofit/>
          </a:bodyPr>
          <a:lstStyle/>
          <a:p>
            <a:r>
              <a:rPr lang="tr-TR" sz="2000" dirty="0"/>
              <a:t>Fiber optik kablo, ışık sinyallerini taşımak için ince cam veya plastik lifleri kullanır. </a:t>
            </a:r>
            <a:endParaRPr lang="tr-TR" sz="2000" dirty="0" smtClean="0"/>
          </a:p>
          <a:p>
            <a:r>
              <a:rPr lang="tr-TR" sz="2000" dirty="0" smtClean="0"/>
              <a:t>Işığın </a:t>
            </a:r>
            <a:r>
              <a:rPr lang="tr-TR" sz="2000" dirty="0"/>
              <a:t>fiber boyunca yayılması, elektrik sinyallerinin bakır kablolar boyunca hareketinden çok daha hızlıdır. </a:t>
            </a:r>
            <a:endParaRPr lang="tr-TR" sz="2000" dirty="0" smtClean="0"/>
          </a:p>
          <a:p>
            <a:r>
              <a:rPr lang="tr-TR" sz="2000" dirty="0" smtClean="0"/>
              <a:t>Bu </a:t>
            </a:r>
            <a:r>
              <a:rPr lang="tr-TR" sz="2000" dirty="0"/>
              <a:t>nedenle, fiber optik kablo daha yüksek bir bant genişliğine, daha uzun mesafelerde veri aktarımı yapabilme özelliğine ve daha düşük sinyal kaybına sahiptir.</a:t>
            </a:r>
          </a:p>
          <a:p>
            <a:r>
              <a:rPr lang="tr-TR" sz="2000" dirty="0"/>
              <a:t>Fiber optik kablo, internet bağlantıları, telefon hatları, video yayını ve tıbbi görüntüleme dahil olmak üzere çeşitli uygulamalarda kullanılır. </a:t>
            </a:r>
            <a:endParaRPr lang="tr-TR" sz="2000" dirty="0" smtClean="0"/>
          </a:p>
          <a:p>
            <a:r>
              <a:rPr lang="tr-TR" sz="2000" dirty="0" smtClean="0"/>
              <a:t>Fiber </a:t>
            </a:r>
            <a:r>
              <a:rPr lang="tr-TR" sz="2000" dirty="0"/>
              <a:t>optik kablo, diğer kablolama türlerine göre daha pahalıdır, ancak yüksek performansı ve uzun ömrü nedeniyle uzun vadeli bir yatırım olarak kabul edilir.</a:t>
            </a:r>
          </a:p>
          <a:p>
            <a:endParaRPr lang="tr-TR" dirty="0"/>
          </a:p>
        </p:txBody>
      </p:sp>
      <p:pic>
        <p:nvPicPr>
          <p:cNvPr id="4" name="Picture 3"/>
          <p:cNvPicPr>
            <a:picLocks noChangeAspect="1"/>
          </p:cNvPicPr>
          <p:nvPr/>
        </p:nvPicPr>
        <p:blipFill>
          <a:blip r:embed="rId2"/>
          <a:stretch>
            <a:fillRect/>
          </a:stretch>
        </p:blipFill>
        <p:spPr>
          <a:xfrm>
            <a:off x="6857999" y="0"/>
            <a:ext cx="5334001" cy="6858000"/>
          </a:xfrm>
          <a:prstGeom prst="rect">
            <a:avLst/>
          </a:prstGeom>
        </p:spPr>
      </p:pic>
    </p:spTree>
    <p:extLst>
      <p:ext uri="{BB962C8B-B14F-4D97-AF65-F5344CB8AC3E}">
        <p14:creationId xmlns:p14="http://schemas.microsoft.com/office/powerpoint/2010/main" val="3092854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918" y="840986"/>
            <a:ext cx="10515600" cy="1325563"/>
          </a:xfrm>
        </p:spPr>
        <p:txBody>
          <a:bodyPr/>
          <a:lstStyle/>
          <a:p>
            <a:r>
              <a:rPr lang="tr-TR" b="1" dirty="0"/>
              <a:t>Kablolama </a:t>
            </a:r>
            <a:r>
              <a:rPr lang="tr-TR" b="1" dirty="0" smtClean="0"/>
              <a:t>Seçimi</a:t>
            </a:r>
            <a:endParaRPr lang="tr-TR" dirty="0"/>
          </a:p>
        </p:txBody>
      </p:sp>
      <p:sp>
        <p:nvSpPr>
          <p:cNvPr id="3" name="Content Placeholder 2"/>
          <p:cNvSpPr>
            <a:spLocks noGrp="1"/>
          </p:cNvSpPr>
          <p:nvPr>
            <p:ph idx="1"/>
          </p:nvPr>
        </p:nvSpPr>
        <p:spPr>
          <a:xfrm>
            <a:off x="660918" y="2292155"/>
            <a:ext cx="10515600" cy="4351338"/>
          </a:xfrm>
        </p:spPr>
        <p:txBody>
          <a:bodyPr/>
          <a:lstStyle/>
          <a:p>
            <a:r>
              <a:rPr lang="tr-TR" sz="2000" dirty="0" smtClean="0"/>
              <a:t>Doğru </a:t>
            </a:r>
            <a:r>
              <a:rPr lang="tr-TR" sz="2000" dirty="0"/>
              <a:t>kablolama türünü seçmek, sisteminizin performansını ve güvenilirliğini etkiler. İhtiyaçlarınıza uygun kablolama türünü seçerken aşağıdaki faktörleri göz önünde bulundurmalısınız:</a:t>
            </a:r>
          </a:p>
          <a:p>
            <a:r>
              <a:rPr lang="tr-TR" sz="2000" dirty="0"/>
              <a:t>Veri aktarım hızı</a:t>
            </a:r>
          </a:p>
          <a:p>
            <a:r>
              <a:rPr lang="tr-TR" sz="2000" dirty="0"/>
              <a:t>Mesafeler</a:t>
            </a:r>
          </a:p>
          <a:p>
            <a:r>
              <a:rPr lang="tr-TR" sz="2000" dirty="0"/>
              <a:t>EMI'ye karşı direnç</a:t>
            </a:r>
          </a:p>
          <a:p>
            <a:r>
              <a:rPr lang="tr-TR" sz="2000" dirty="0"/>
              <a:t>Maliyet</a:t>
            </a:r>
          </a:p>
          <a:p>
            <a:endParaRPr lang="tr-TR" dirty="0"/>
          </a:p>
        </p:txBody>
      </p:sp>
    </p:spTree>
    <p:extLst>
      <p:ext uri="{BB962C8B-B14F-4D97-AF65-F5344CB8AC3E}">
        <p14:creationId xmlns:p14="http://schemas.microsoft.com/office/powerpoint/2010/main" val="974905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0807" y="561069"/>
            <a:ext cx="5907833" cy="1325563"/>
          </a:xfrm>
        </p:spPr>
        <p:txBody>
          <a:bodyPr/>
          <a:lstStyle/>
          <a:p>
            <a:pPr algn="ctr"/>
            <a:r>
              <a:rPr lang="tr-TR" b="1" dirty="0"/>
              <a:t>Kablolama ve </a:t>
            </a:r>
            <a:r>
              <a:rPr lang="tr-TR" b="1" dirty="0" smtClean="0"/>
              <a:t>Gelecek</a:t>
            </a:r>
            <a:endParaRPr lang="tr-TR" dirty="0"/>
          </a:p>
        </p:txBody>
      </p:sp>
      <p:sp>
        <p:nvSpPr>
          <p:cNvPr id="3" name="Content Placeholder 2"/>
          <p:cNvSpPr>
            <a:spLocks noGrp="1"/>
          </p:cNvSpPr>
          <p:nvPr>
            <p:ph idx="1"/>
          </p:nvPr>
        </p:nvSpPr>
        <p:spPr>
          <a:xfrm>
            <a:off x="5540828" y="2177112"/>
            <a:ext cx="6047792" cy="4351338"/>
          </a:xfrm>
        </p:spPr>
        <p:txBody>
          <a:bodyPr/>
          <a:lstStyle/>
          <a:p>
            <a:r>
              <a:rPr lang="tr-TR" sz="2000" dirty="0"/>
              <a:t>Teknoloji hızla geliştikçe, kablolama türleri de değişiyor. </a:t>
            </a:r>
            <a:endParaRPr lang="tr-TR" sz="2000" dirty="0" smtClean="0"/>
          </a:p>
          <a:p>
            <a:r>
              <a:rPr lang="tr-TR" sz="2000" dirty="0" smtClean="0"/>
              <a:t>Örneğin</a:t>
            </a:r>
            <a:r>
              <a:rPr lang="tr-TR" sz="2000" dirty="0"/>
              <a:t>, fiber optik kablo giderek daha popüler hale gelirken, kablosuz teknolojiler de önemli ölçüde gelişiyor. </a:t>
            </a:r>
            <a:endParaRPr lang="tr-TR" sz="2000" dirty="0" smtClean="0"/>
          </a:p>
          <a:p>
            <a:r>
              <a:rPr lang="tr-TR" sz="2000" dirty="0" smtClean="0"/>
              <a:t>Gelecekte</a:t>
            </a:r>
            <a:r>
              <a:rPr lang="tr-TR" sz="2000" dirty="0"/>
              <a:t>, kablosuz teknolojilerin kablolamaya olan ihtiyacı azaltması muhtemeldir.</a:t>
            </a:r>
          </a:p>
          <a:p>
            <a:r>
              <a:rPr lang="tr-TR" sz="2000" dirty="0"/>
              <a:t>Bununla birlikte, yüksek bant genişliği ve güvenilirlik gereksinimlerinin arttığı uygulamalarda, fiber optik kablo önemli bir rol oynamaya devam edecektir. </a:t>
            </a:r>
            <a:endParaRPr lang="tr-TR" sz="2000" dirty="0" smtClean="0"/>
          </a:p>
          <a:p>
            <a:r>
              <a:rPr lang="tr-TR" sz="2000" dirty="0" smtClean="0"/>
              <a:t>Kablolama</a:t>
            </a:r>
            <a:r>
              <a:rPr lang="tr-TR" sz="2000" dirty="0"/>
              <a:t>, dijital dünyanın temel taşı olmaya devam ediyor ve gelecekte de gelişmeye devam edecektir.</a:t>
            </a:r>
          </a:p>
          <a:p>
            <a:endParaRPr lang="tr-TR" dirty="0"/>
          </a:p>
        </p:txBody>
      </p:sp>
      <p:pic>
        <p:nvPicPr>
          <p:cNvPr id="4" name="Picture 3"/>
          <p:cNvPicPr>
            <a:picLocks noChangeAspect="1"/>
          </p:cNvPicPr>
          <p:nvPr/>
        </p:nvPicPr>
        <p:blipFill>
          <a:blip r:embed="rId2"/>
          <a:stretch>
            <a:fillRect/>
          </a:stretch>
        </p:blipFill>
        <p:spPr>
          <a:xfrm>
            <a:off x="0" y="-1"/>
            <a:ext cx="5334000" cy="6858001"/>
          </a:xfrm>
          <a:prstGeom prst="rect">
            <a:avLst/>
          </a:prstGeom>
        </p:spPr>
      </p:pic>
    </p:spTree>
    <p:extLst>
      <p:ext uri="{BB962C8B-B14F-4D97-AF65-F5344CB8AC3E}">
        <p14:creationId xmlns:p14="http://schemas.microsoft.com/office/powerpoint/2010/main" val="18588321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111" y="233265"/>
            <a:ext cx="10142374" cy="6559420"/>
          </a:xfrm>
        </p:spPr>
        <p:txBody>
          <a:bodyPr>
            <a:noAutofit/>
          </a:bodyPr>
          <a:lstStyle/>
          <a:p>
            <a:r>
              <a:rPr lang="tr-TR" sz="1800" b="1" dirty="0"/>
              <a:t>Kablolama </a:t>
            </a:r>
            <a:r>
              <a:rPr lang="tr-TR" sz="1800" b="1" dirty="0" smtClean="0"/>
              <a:t>Kuralları</a:t>
            </a:r>
            <a:endParaRPr lang="tr-TR" sz="1800" dirty="0" smtClean="0"/>
          </a:p>
          <a:p>
            <a:r>
              <a:rPr lang="tr-TR" sz="1800" dirty="0" smtClean="0"/>
              <a:t>Bu </a:t>
            </a:r>
            <a:r>
              <a:rPr lang="tr-TR" sz="1800" dirty="0"/>
              <a:t>belge, elektronik cihazları ve ağları güvenli ve verimli bir şekilde kablolamak için temel kurallar sağlar. Doğru kablolama, ekipman hasarını önlemek, performansı optimize etmek ve sorun gidermeyi kolaylaştırmak için hayati önem t</a:t>
            </a:r>
          </a:p>
          <a:p>
            <a:r>
              <a:rPr lang="tr-TR" sz="1800" b="1" dirty="0"/>
              <a:t>Güvenli Kablolama</a:t>
            </a:r>
          </a:p>
          <a:p>
            <a:r>
              <a:rPr lang="tr-TR" sz="1800" dirty="0"/>
              <a:t>Kablolama, ekipmanlara zarar vermemek veya yanlış bağlantı yapmaktan kaçınmak için dikkatli yapılmalıdır. Örneğin, kabloların aşırı gergin olmaması veya keskin köşelere sürtünmemesi önemlidir. Ayrıca, kabloları uygun şekilde yönlendirmek, kablolama düzenini korumak ve sorun gidermeyi kolaylaştırmak için hayati önem taşır.</a:t>
            </a:r>
          </a:p>
          <a:p>
            <a:r>
              <a:rPr lang="tr-TR" sz="1800" b="1" dirty="0"/>
              <a:t>Düzenli Kablolama</a:t>
            </a:r>
          </a:p>
          <a:p>
            <a:r>
              <a:rPr lang="tr-TR" sz="1800" dirty="0"/>
              <a:t>Kabloları düzenli bir şekilde yönlendirmek, kablolama düzenini korumak ve sorun gidermeyi kolaylaştırmak için önemlidir. Kablo bağları, kablo kanalları ve diğer düzenleme araçları kullanılarak, kablolar karmaşık ve dağınık olmaktan kurtarılabilir. Bu, daha temiz bir çalışma alanı oluşturmakla kalmaz, aynı zamanda güvenli ve verimli bir çalışma ortamı sağlar.</a:t>
            </a:r>
          </a:p>
          <a:p>
            <a:r>
              <a:rPr lang="tr-TR" sz="1800" b="1" dirty="0"/>
              <a:t>RJ-45 Bağlantıları</a:t>
            </a:r>
          </a:p>
          <a:p>
            <a:r>
              <a:rPr lang="tr-TR" sz="1800" dirty="0"/>
              <a:t>Çift taraflı kablolama kullanan cihazların RJ-45 konektörlerinin doğru şekilde bağlanması önemlidir. Doğru kablolama, verilerin düzgün bir şekilde aktarılmasını sağlar ve ağ bağlantı sorunlarını önler.</a:t>
            </a:r>
          </a:p>
          <a:p>
            <a:r>
              <a:rPr lang="tr-TR" sz="1800" b="1" dirty="0"/>
              <a:t>RJ-45 Kablolama Şemaları</a:t>
            </a:r>
          </a:p>
          <a:p>
            <a:r>
              <a:rPr lang="tr-TR" sz="1800" dirty="0"/>
              <a:t>RJ-45 konektörlerinde kullanılan kablolama şemaları, T568A ve T568B olmak üzere iki ana kategoriye ayrılır. Her şemada, kabloların konektörün pimlerine farklı bir düzende bağlanması gerekir. Doğru şemanın kullanılması, ağ cihazlarının birbirleriyle uyumlu çalışmasını sağlar.</a:t>
            </a:r>
          </a:p>
          <a:p>
            <a:endParaRPr lang="tr-TR" sz="1800" dirty="0"/>
          </a:p>
          <a:p>
            <a:endParaRPr lang="tr-TR" sz="1800" dirty="0"/>
          </a:p>
        </p:txBody>
      </p:sp>
    </p:spTree>
    <p:extLst>
      <p:ext uri="{BB962C8B-B14F-4D97-AF65-F5344CB8AC3E}">
        <p14:creationId xmlns:p14="http://schemas.microsoft.com/office/powerpoint/2010/main" val="26921330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T568A ve T568B </a:t>
            </a:r>
            <a:r>
              <a:rPr lang="tr-TR" b="1" dirty="0" smtClean="0"/>
              <a:t>Şemaları</a:t>
            </a:r>
            <a:endParaRPr lang="tr-TR"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8814167"/>
              </p:ext>
            </p:extLst>
          </p:nvPr>
        </p:nvGraphicFramePr>
        <p:xfrm>
          <a:off x="2376973" y="1984246"/>
          <a:ext cx="7438053" cy="3510280"/>
        </p:xfrm>
        <a:graphic>
          <a:graphicData uri="http://schemas.openxmlformats.org/drawingml/2006/table">
            <a:tbl>
              <a:tblPr firstRow="1" bandRow="1">
                <a:tableStyleId>{F5AB1C69-6EDB-4FF4-983F-18BD219EF322}</a:tableStyleId>
              </a:tblPr>
              <a:tblGrid>
                <a:gridCol w="2479351">
                  <a:extLst>
                    <a:ext uri="{9D8B030D-6E8A-4147-A177-3AD203B41FA5}">
                      <a16:colId xmlns:a16="http://schemas.microsoft.com/office/drawing/2014/main" val="2086893370"/>
                    </a:ext>
                  </a:extLst>
                </a:gridCol>
                <a:gridCol w="2479351">
                  <a:extLst>
                    <a:ext uri="{9D8B030D-6E8A-4147-A177-3AD203B41FA5}">
                      <a16:colId xmlns:a16="http://schemas.microsoft.com/office/drawing/2014/main" val="3160493944"/>
                    </a:ext>
                  </a:extLst>
                </a:gridCol>
                <a:gridCol w="2479351">
                  <a:extLst>
                    <a:ext uri="{9D8B030D-6E8A-4147-A177-3AD203B41FA5}">
                      <a16:colId xmlns:a16="http://schemas.microsoft.com/office/drawing/2014/main" val="4288573359"/>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Pin 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T568A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T568B</a:t>
                      </a:r>
                    </a:p>
                  </a:txBody>
                  <a:tcPr/>
                </a:tc>
                <a:extLst>
                  <a:ext uri="{0D108BD9-81ED-4DB2-BD59-A6C34878D82A}">
                    <a16:rowId xmlns:a16="http://schemas.microsoft.com/office/drawing/2014/main" val="2230466893"/>
                  </a:ext>
                </a:extLst>
              </a:tr>
              <a:tr h="370840">
                <a:tc>
                  <a:txBody>
                    <a:bodyPr/>
                    <a:lstStyle/>
                    <a:p>
                      <a:pPr algn="ctr"/>
                      <a:r>
                        <a:rPr lang="tr-TR" sz="1200" dirty="0" smtClean="0"/>
                        <a:t>1</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Beyaz-Yeşil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Beyaz-Turuncu</a:t>
                      </a:r>
                    </a:p>
                    <a:p>
                      <a:pPr algn="ctr"/>
                      <a:endParaRPr lang="tr-TR" sz="1200" dirty="0"/>
                    </a:p>
                  </a:txBody>
                  <a:tcPr/>
                </a:tc>
                <a:extLst>
                  <a:ext uri="{0D108BD9-81ED-4DB2-BD59-A6C34878D82A}">
                    <a16:rowId xmlns:a16="http://schemas.microsoft.com/office/drawing/2014/main" val="3906544161"/>
                  </a:ext>
                </a:extLst>
              </a:tr>
              <a:tr h="370840">
                <a:tc>
                  <a:txBody>
                    <a:bodyPr/>
                    <a:lstStyle/>
                    <a:p>
                      <a:pPr algn="ctr"/>
                      <a:r>
                        <a:rPr lang="tr-TR" sz="1200" dirty="0" smtClean="0"/>
                        <a:t>2</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Yeşil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Turuncu</a:t>
                      </a:r>
                    </a:p>
                  </a:txBody>
                  <a:tcPr/>
                </a:tc>
                <a:extLst>
                  <a:ext uri="{0D108BD9-81ED-4DB2-BD59-A6C34878D82A}">
                    <a16:rowId xmlns:a16="http://schemas.microsoft.com/office/drawing/2014/main" val="1430576223"/>
                  </a:ext>
                </a:extLst>
              </a:tr>
              <a:tr h="370840">
                <a:tc>
                  <a:txBody>
                    <a:bodyPr/>
                    <a:lstStyle/>
                    <a:p>
                      <a:pPr algn="ctr"/>
                      <a:r>
                        <a:rPr lang="tr-TR" sz="1200" dirty="0" smtClean="0"/>
                        <a:t>3</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Beyaz-Turuncu</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Beyaz-Yeşil</a:t>
                      </a:r>
                    </a:p>
                  </a:txBody>
                  <a:tcPr/>
                </a:tc>
                <a:extLst>
                  <a:ext uri="{0D108BD9-81ED-4DB2-BD59-A6C34878D82A}">
                    <a16:rowId xmlns:a16="http://schemas.microsoft.com/office/drawing/2014/main" val="4186249673"/>
                  </a:ext>
                </a:extLst>
              </a:tr>
              <a:tr h="370840">
                <a:tc>
                  <a:txBody>
                    <a:bodyPr/>
                    <a:lstStyle/>
                    <a:p>
                      <a:pPr algn="ctr"/>
                      <a:r>
                        <a:rPr lang="tr-TR" sz="1200" dirty="0" smtClean="0"/>
                        <a:t>4</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Mavi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Mavi</a:t>
                      </a:r>
                    </a:p>
                  </a:txBody>
                  <a:tcPr/>
                </a:tc>
                <a:extLst>
                  <a:ext uri="{0D108BD9-81ED-4DB2-BD59-A6C34878D82A}">
                    <a16:rowId xmlns:a16="http://schemas.microsoft.com/office/drawing/2014/main" val="31579843"/>
                  </a:ext>
                </a:extLst>
              </a:tr>
              <a:tr h="370840">
                <a:tc>
                  <a:txBody>
                    <a:bodyPr/>
                    <a:lstStyle/>
                    <a:p>
                      <a:pPr algn="ctr"/>
                      <a:r>
                        <a:rPr lang="tr-TR" sz="1200" dirty="0" smtClean="0"/>
                        <a:t>5</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Beyaz-Mavi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Beyaz-Mavi</a:t>
                      </a:r>
                    </a:p>
                  </a:txBody>
                  <a:tcPr/>
                </a:tc>
                <a:extLst>
                  <a:ext uri="{0D108BD9-81ED-4DB2-BD59-A6C34878D82A}">
                    <a16:rowId xmlns:a16="http://schemas.microsoft.com/office/drawing/2014/main" val="1744101428"/>
                  </a:ext>
                </a:extLst>
              </a:tr>
              <a:tr h="370840">
                <a:tc>
                  <a:txBody>
                    <a:bodyPr/>
                    <a:lstStyle/>
                    <a:p>
                      <a:pPr algn="ctr"/>
                      <a:r>
                        <a:rPr lang="tr-TR" sz="1200" dirty="0" smtClean="0"/>
                        <a:t>6</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Turuncu</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Yeşil</a:t>
                      </a:r>
                    </a:p>
                  </a:txBody>
                  <a:tcPr/>
                </a:tc>
                <a:extLst>
                  <a:ext uri="{0D108BD9-81ED-4DB2-BD59-A6C34878D82A}">
                    <a16:rowId xmlns:a16="http://schemas.microsoft.com/office/drawing/2014/main" val="1807048785"/>
                  </a:ext>
                </a:extLst>
              </a:tr>
              <a:tr h="370840">
                <a:tc>
                  <a:txBody>
                    <a:bodyPr/>
                    <a:lstStyle/>
                    <a:p>
                      <a:pPr algn="ctr"/>
                      <a:r>
                        <a:rPr lang="tr-TR" sz="1200" dirty="0" smtClean="0"/>
                        <a:t>7</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Beyaz-Kahverengi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Beyaz-Kahverengi</a:t>
                      </a:r>
                    </a:p>
                    <a:p>
                      <a:pPr algn="ctr"/>
                      <a:endParaRPr lang="tr-TR" sz="1200" dirty="0"/>
                    </a:p>
                  </a:txBody>
                  <a:tcPr/>
                </a:tc>
                <a:extLst>
                  <a:ext uri="{0D108BD9-81ED-4DB2-BD59-A6C34878D82A}">
                    <a16:rowId xmlns:a16="http://schemas.microsoft.com/office/drawing/2014/main" val="960090895"/>
                  </a:ext>
                </a:extLst>
              </a:tr>
              <a:tr h="370840">
                <a:tc>
                  <a:txBody>
                    <a:bodyPr/>
                    <a:lstStyle/>
                    <a:p>
                      <a:pPr algn="ctr"/>
                      <a:r>
                        <a:rPr lang="tr-TR" sz="1200" dirty="0" smtClean="0"/>
                        <a:t>8</a:t>
                      </a:r>
                      <a:endParaRPr lang="tr-T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Kahverengi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200" dirty="0" smtClean="0"/>
                        <a:t>Kahverengi</a:t>
                      </a:r>
                    </a:p>
                  </a:txBody>
                  <a:tcPr/>
                </a:tc>
                <a:extLst>
                  <a:ext uri="{0D108BD9-81ED-4DB2-BD59-A6C34878D82A}">
                    <a16:rowId xmlns:a16="http://schemas.microsoft.com/office/drawing/2014/main" val="951219627"/>
                  </a:ext>
                </a:extLst>
              </a:tr>
            </a:tbl>
          </a:graphicData>
        </a:graphic>
      </p:graphicFrame>
    </p:spTree>
    <p:extLst>
      <p:ext uri="{BB962C8B-B14F-4D97-AF65-F5344CB8AC3E}">
        <p14:creationId xmlns:p14="http://schemas.microsoft.com/office/powerpoint/2010/main" val="366015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l="3896" b="6165"/>
          <a:stretch/>
        </p:blipFill>
        <p:spPr>
          <a:xfrm>
            <a:off x="2417502" y="278440"/>
            <a:ext cx="6784715" cy="3530250"/>
          </a:xfrm>
          <a:prstGeom prst="rect">
            <a:avLst/>
          </a:prstGeom>
        </p:spPr>
      </p:pic>
      <p:sp>
        <p:nvSpPr>
          <p:cNvPr id="8" name="Rectangle 7"/>
          <p:cNvSpPr/>
          <p:nvPr/>
        </p:nvSpPr>
        <p:spPr>
          <a:xfrm>
            <a:off x="755777" y="4385589"/>
            <a:ext cx="6096000" cy="1477328"/>
          </a:xfrm>
          <a:prstGeom prst="rect">
            <a:avLst/>
          </a:prstGeom>
        </p:spPr>
        <p:txBody>
          <a:bodyPr>
            <a:spAutoFit/>
          </a:bodyPr>
          <a:lstStyle/>
          <a:p>
            <a:pPr marL="285750" indent="-285750">
              <a:buFont typeface="Arial" panose="020B0604020202020204" pitchFamily="34" charset="0"/>
              <a:buChar char="•"/>
            </a:pPr>
            <a:r>
              <a:rPr lang="tr-TR" dirty="0"/>
              <a:t>Ağ kablosu T568A</a:t>
            </a:r>
            <a:r>
              <a:rPr lang="tr-TR" dirty="0" smtClean="0"/>
              <a:t>: çift </a:t>
            </a:r>
            <a:r>
              <a:rPr lang="tr-TR" dirty="0"/>
              <a:t>bilgisayar bağlantısı için kullanılır. </a:t>
            </a:r>
            <a:endParaRPr lang="tr-TR" dirty="0" smtClean="0"/>
          </a:p>
          <a:p>
            <a:pPr marL="285750" indent="-285750">
              <a:buFont typeface="Arial" panose="020B0604020202020204" pitchFamily="34" charset="0"/>
              <a:buChar char="•"/>
            </a:pPr>
            <a:endParaRPr lang="tr-TR" dirty="0" smtClean="0"/>
          </a:p>
          <a:p>
            <a:pPr marL="285750" indent="-285750">
              <a:buFont typeface="Arial" panose="020B0604020202020204" pitchFamily="34" charset="0"/>
              <a:buChar char="•"/>
            </a:pPr>
            <a:r>
              <a:rPr lang="tr-TR" dirty="0" smtClean="0"/>
              <a:t>Ağ </a:t>
            </a:r>
            <a:r>
              <a:rPr lang="tr-TR" dirty="0"/>
              <a:t>kablosu T568A: Geriye dönük uyumlu değil. </a:t>
            </a:r>
          </a:p>
          <a:p>
            <a:pPr marL="285750" indent="-285750">
              <a:buFont typeface="Arial" panose="020B0604020202020204" pitchFamily="34" charset="0"/>
              <a:buChar char="•"/>
            </a:pPr>
            <a:endParaRPr lang="tr-TR" dirty="0" smtClean="0"/>
          </a:p>
          <a:p>
            <a:pPr marL="285750" indent="-285750">
              <a:buFont typeface="Arial" panose="020B0604020202020204" pitchFamily="34" charset="0"/>
              <a:buChar char="•"/>
            </a:pPr>
            <a:endParaRPr lang="tr-TR" dirty="0" smtClean="0"/>
          </a:p>
        </p:txBody>
      </p:sp>
      <p:sp>
        <p:nvSpPr>
          <p:cNvPr id="9" name="Rectangle 8"/>
          <p:cNvSpPr/>
          <p:nvPr/>
        </p:nvSpPr>
        <p:spPr>
          <a:xfrm>
            <a:off x="6574972" y="4385589"/>
            <a:ext cx="6096000" cy="1200329"/>
          </a:xfrm>
          <a:prstGeom prst="rect">
            <a:avLst/>
          </a:prstGeom>
        </p:spPr>
        <p:txBody>
          <a:bodyPr>
            <a:spAutoFit/>
          </a:bodyPr>
          <a:lstStyle/>
          <a:p>
            <a:pPr marL="285750" indent="-285750">
              <a:buFont typeface="Arial" panose="020B0604020202020204" pitchFamily="34" charset="0"/>
              <a:buChar char="•"/>
            </a:pPr>
            <a:r>
              <a:rPr lang="tr-TR" dirty="0"/>
              <a:t>Ağ kablosu T568B: anahtarlara veya HUB'a ve diğer ekipmanlara bağlanmak için kullanılır. </a:t>
            </a:r>
            <a:endParaRPr lang="tr-TR" dirty="0" smtClean="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Ağ kablosu T568B: Geriye dönük uyumluluk.</a:t>
            </a:r>
          </a:p>
        </p:txBody>
      </p:sp>
    </p:spTree>
    <p:extLst>
      <p:ext uri="{BB962C8B-B14F-4D97-AF65-F5344CB8AC3E}">
        <p14:creationId xmlns:p14="http://schemas.microsoft.com/office/powerpoint/2010/main" val="3331287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7571" y="457200"/>
            <a:ext cx="7484707" cy="5756989"/>
          </a:xfrm>
        </p:spPr>
        <p:txBody>
          <a:bodyPr>
            <a:normAutofit/>
          </a:bodyPr>
          <a:lstStyle/>
          <a:p>
            <a:pPr marL="0" indent="0" fontAlgn="base">
              <a:buNone/>
            </a:pPr>
            <a:r>
              <a:rPr lang="tr-TR" sz="4400" b="1" dirty="0" smtClean="0"/>
              <a:t>                                </a:t>
            </a:r>
            <a:r>
              <a:rPr lang="en-US" sz="4400" b="1" dirty="0" smtClean="0"/>
              <a:t>LAN </a:t>
            </a:r>
            <a:endParaRPr lang="en-US" sz="4400" b="1" dirty="0"/>
          </a:p>
          <a:p>
            <a:pPr marL="0" indent="0" fontAlgn="base">
              <a:buNone/>
            </a:pPr>
            <a:endParaRPr lang="tr-TR" sz="2000" b="1" dirty="0" smtClean="0"/>
          </a:p>
          <a:p>
            <a:r>
              <a:rPr lang="en-US" sz="2000" b="1" dirty="0"/>
              <a:t>LAN </a:t>
            </a:r>
            <a:r>
              <a:rPr lang="en-US" sz="2000" b="1" dirty="0" err="1"/>
              <a:t>Nedir</a:t>
            </a:r>
            <a:r>
              <a:rPr lang="en-US" sz="2000" b="1" dirty="0"/>
              <a:t> ( Local Area Network </a:t>
            </a:r>
            <a:r>
              <a:rPr lang="en-US" sz="2000" b="1" dirty="0" smtClean="0"/>
              <a:t>)</a:t>
            </a:r>
            <a:endParaRPr lang="tr-TR" sz="2000" dirty="0" smtClean="0"/>
          </a:p>
          <a:p>
            <a:r>
              <a:rPr lang="tr-TR" sz="2000" dirty="0" smtClean="0"/>
              <a:t>Türkçede </a:t>
            </a:r>
            <a:r>
              <a:rPr lang="tr-TR" sz="2000" dirty="0"/>
              <a:t>Yerel Ağ olarak </a:t>
            </a:r>
            <a:r>
              <a:rPr lang="tr-TR" sz="2000" dirty="0" smtClean="0"/>
              <a:t>adlandırılır. </a:t>
            </a:r>
            <a:r>
              <a:rPr lang="tr-TR" sz="2000" dirty="0"/>
              <a:t>Diğer ağ türlerine göre çok yüksek hızlarda çalışır. Bina veya daire içi gibi kendi kablolarınızı çekebileceğiniz yerler dahilinde kurulurlar</a:t>
            </a:r>
            <a:r>
              <a:rPr lang="tr-TR" sz="2000" dirty="0" smtClean="0"/>
              <a:t>.</a:t>
            </a:r>
          </a:p>
          <a:p>
            <a:r>
              <a:rPr lang="tr-TR" sz="2000" dirty="0" smtClean="0"/>
              <a:t> </a:t>
            </a:r>
            <a:r>
              <a:rPr lang="tr-TR" sz="2000" dirty="0"/>
              <a:t>Bilgisayarların dışında Ağ Yazıcızları, Harici Depolama Cihazları, Kart okuyucular, Parmak izi okuyucular, IP Kameralar gibi ethernet kartına sahip tüm donanımlar </a:t>
            </a:r>
            <a:r>
              <a:rPr lang="tr-TR" sz="2000" b="1" dirty="0"/>
              <a:t>LAN</a:t>
            </a:r>
            <a:r>
              <a:rPr lang="tr-TR" sz="2000" dirty="0"/>
              <a:t>’a katılabilir. “Ethernet” teknolojisinin kullanıldığı tüm networkler Yerel ağ ( </a:t>
            </a:r>
            <a:r>
              <a:rPr lang="tr-TR" sz="2000" b="1" dirty="0"/>
              <a:t>LAN </a:t>
            </a:r>
            <a:r>
              <a:rPr lang="tr-TR" sz="2000" dirty="0"/>
              <a:t>) olarak tanımlanabilir. </a:t>
            </a:r>
            <a:endParaRPr lang="tr-TR" sz="2000" dirty="0" smtClean="0"/>
          </a:p>
          <a:p>
            <a:r>
              <a:rPr lang="tr-TR" sz="2000" b="1" dirty="0" smtClean="0"/>
              <a:t>LAN</a:t>
            </a:r>
            <a:r>
              <a:rPr lang="tr-TR" sz="2000" dirty="0"/>
              <a:t> tipi ağlar, genellikle switch, ethernet kartı ve UTP kablolardan oluşur. Kullanım yerlerine göre kablolama türü değişebilir</a:t>
            </a:r>
            <a:r>
              <a:rPr lang="tr-TR" sz="2000" dirty="0" smtClean="0"/>
              <a:t>.</a:t>
            </a:r>
            <a:endParaRPr lang="tr-TR" sz="2000" dirty="0"/>
          </a:p>
        </p:txBody>
      </p:sp>
      <p:pic>
        <p:nvPicPr>
          <p:cNvPr id="6" name="Picture 5"/>
          <p:cNvPicPr>
            <a:picLocks noChangeAspect="1"/>
          </p:cNvPicPr>
          <p:nvPr/>
        </p:nvPicPr>
        <p:blipFill>
          <a:blip r:embed="rId2"/>
          <a:stretch>
            <a:fillRect/>
          </a:stretch>
        </p:blipFill>
        <p:spPr>
          <a:xfrm>
            <a:off x="8450035" y="2316519"/>
            <a:ext cx="3390900" cy="2952750"/>
          </a:xfrm>
          <a:prstGeom prst="rect">
            <a:avLst/>
          </a:prstGeom>
        </p:spPr>
      </p:pic>
    </p:spTree>
    <p:extLst>
      <p:ext uri="{BB962C8B-B14F-4D97-AF65-F5344CB8AC3E}">
        <p14:creationId xmlns:p14="http://schemas.microsoft.com/office/powerpoint/2010/main" val="2078190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5631"/>
            <a:ext cx="5571931" cy="1325563"/>
          </a:xfrm>
        </p:spPr>
        <p:txBody>
          <a:bodyPr/>
          <a:lstStyle/>
          <a:p>
            <a:pPr algn="ctr"/>
            <a:r>
              <a:rPr lang="tr-TR" b="1" dirty="0"/>
              <a:t>Kablolama </a:t>
            </a:r>
            <a:r>
              <a:rPr lang="tr-TR" b="1" dirty="0" smtClean="0"/>
              <a:t>Araçları</a:t>
            </a:r>
            <a:endParaRPr lang="tr-TR" dirty="0"/>
          </a:p>
        </p:txBody>
      </p:sp>
      <p:sp>
        <p:nvSpPr>
          <p:cNvPr id="3" name="Content Placeholder 2"/>
          <p:cNvSpPr>
            <a:spLocks noGrp="1"/>
          </p:cNvSpPr>
          <p:nvPr>
            <p:ph idx="1"/>
          </p:nvPr>
        </p:nvSpPr>
        <p:spPr>
          <a:xfrm>
            <a:off x="838200" y="2603241"/>
            <a:ext cx="5777204" cy="3573722"/>
          </a:xfrm>
        </p:spPr>
        <p:txBody>
          <a:bodyPr/>
          <a:lstStyle/>
          <a:p>
            <a:r>
              <a:rPr lang="tr-TR" sz="2400" dirty="0" smtClean="0"/>
              <a:t>RJ-45 </a:t>
            </a:r>
            <a:r>
              <a:rPr lang="tr-TR" sz="2400" dirty="0"/>
              <a:t>kabloları için doğru kablolama yapmak için özel araçlar kullanılır. </a:t>
            </a:r>
            <a:endParaRPr lang="tr-TR" sz="2400" dirty="0" smtClean="0"/>
          </a:p>
          <a:p>
            <a:r>
              <a:rPr lang="tr-TR" sz="2400" dirty="0" smtClean="0"/>
              <a:t>Bu </a:t>
            </a:r>
            <a:r>
              <a:rPr lang="tr-TR" sz="2400" dirty="0"/>
              <a:t>araçlar, kabloları konektörlere doğru şekilde sıkıştırmak ve kablolamayı güvenli hale getirmek için tasarlanmıştır.</a:t>
            </a:r>
          </a:p>
          <a:p>
            <a:endParaRPr lang="tr-TR" dirty="0"/>
          </a:p>
        </p:txBody>
      </p:sp>
      <p:pic>
        <p:nvPicPr>
          <p:cNvPr id="5" name="Picture 4"/>
          <p:cNvPicPr>
            <a:picLocks noChangeAspect="1"/>
          </p:cNvPicPr>
          <p:nvPr/>
        </p:nvPicPr>
        <p:blipFill>
          <a:blip r:embed="rId2"/>
          <a:stretch>
            <a:fillRect/>
          </a:stretch>
        </p:blipFill>
        <p:spPr>
          <a:xfrm>
            <a:off x="6828453" y="1109565"/>
            <a:ext cx="5232918" cy="5232918"/>
          </a:xfrm>
          <a:prstGeom prst="rect">
            <a:avLst/>
          </a:prstGeom>
        </p:spPr>
      </p:pic>
    </p:spTree>
    <p:extLst>
      <p:ext uri="{BB962C8B-B14F-4D97-AF65-F5344CB8AC3E}">
        <p14:creationId xmlns:p14="http://schemas.microsoft.com/office/powerpoint/2010/main" val="2581403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9" y="943624"/>
            <a:ext cx="5907832" cy="1325563"/>
          </a:xfrm>
        </p:spPr>
        <p:txBody>
          <a:bodyPr/>
          <a:lstStyle/>
          <a:p>
            <a:pPr algn="ctr"/>
            <a:r>
              <a:rPr lang="tr-TR" b="1" dirty="0"/>
              <a:t>Kablo Test </a:t>
            </a:r>
            <a:r>
              <a:rPr lang="tr-TR" b="1" dirty="0" smtClean="0"/>
              <a:t>Cihazları</a:t>
            </a:r>
            <a:endParaRPr lang="tr-TR" dirty="0"/>
          </a:p>
        </p:txBody>
      </p:sp>
      <p:sp>
        <p:nvSpPr>
          <p:cNvPr id="3" name="Content Placeholder 2"/>
          <p:cNvSpPr>
            <a:spLocks noGrp="1"/>
          </p:cNvSpPr>
          <p:nvPr>
            <p:ph idx="1"/>
          </p:nvPr>
        </p:nvSpPr>
        <p:spPr>
          <a:xfrm>
            <a:off x="707571" y="2707725"/>
            <a:ext cx="6747588" cy="2349467"/>
          </a:xfrm>
        </p:spPr>
        <p:txBody>
          <a:bodyPr/>
          <a:lstStyle/>
          <a:p>
            <a:r>
              <a:rPr lang="tr-TR" sz="2400" dirty="0" smtClean="0"/>
              <a:t>Kablolama </a:t>
            </a:r>
            <a:r>
              <a:rPr lang="tr-TR" sz="2400" dirty="0"/>
              <a:t>işlemi tamamlandıktan sonra, kabloların düzgün bir şekilde çalıştığından emin olmak için test edilmesi gerekir. </a:t>
            </a:r>
            <a:endParaRPr lang="tr-TR" sz="2400" dirty="0" smtClean="0"/>
          </a:p>
          <a:p>
            <a:r>
              <a:rPr lang="tr-TR" sz="2400" dirty="0" smtClean="0"/>
              <a:t>Kablo </a:t>
            </a:r>
            <a:r>
              <a:rPr lang="tr-TR" sz="2400" dirty="0"/>
              <a:t>test cihazları, kablolama hatalarını tespit etmek ve bağlantılarının doğru olduğundan emin olmak için kullanılır.</a:t>
            </a:r>
          </a:p>
          <a:p>
            <a:endParaRPr lang="tr-TR" dirty="0"/>
          </a:p>
        </p:txBody>
      </p:sp>
      <p:pic>
        <p:nvPicPr>
          <p:cNvPr id="4" name="Picture 3"/>
          <p:cNvPicPr>
            <a:picLocks noChangeAspect="1"/>
          </p:cNvPicPr>
          <p:nvPr/>
        </p:nvPicPr>
        <p:blipFill>
          <a:blip r:embed="rId2"/>
          <a:stretch>
            <a:fillRect/>
          </a:stretch>
        </p:blipFill>
        <p:spPr>
          <a:xfrm>
            <a:off x="7455159" y="1539551"/>
            <a:ext cx="4302966" cy="4302966"/>
          </a:xfrm>
          <a:prstGeom prst="rect">
            <a:avLst/>
          </a:prstGeom>
        </p:spPr>
      </p:pic>
    </p:spTree>
    <p:extLst>
      <p:ext uri="{BB962C8B-B14F-4D97-AF65-F5344CB8AC3E}">
        <p14:creationId xmlns:p14="http://schemas.microsoft.com/office/powerpoint/2010/main" val="3045867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869" y="1312441"/>
            <a:ext cx="10515600" cy="4351338"/>
          </a:xfrm>
        </p:spPr>
        <p:txBody>
          <a:bodyPr/>
          <a:lstStyle/>
          <a:p>
            <a:r>
              <a:rPr lang="tr-TR" sz="2400" b="1" dirty="0"/>
              <a:t>Kablo Türleri</a:t>
            </a:r>
          </a:p>
          <a:p>
            <a:r>
              <a:rPr lang="tr-TR" sz="2400" dirty="0"/>
              <a:t>Ağ kablolarında, çeşitli kablo türleri kullanılır. Bunlar, Cat5, Cat5e, Cat6 ve Cat6a gibi farklı hız ve performans seviyelerindedir. </a:t>
            </a:r>
            <a:endParaRPr lang="tr-TR" sz="2400" dirty="0" smtClean="0"/>
          </a:p>
          <a:p>
            <a:r>
              <a:rPr lang="tr-TR" sz="2400" dirty="0" smtClean="0"/>
              <a:t>Seçilen </a:t>
            </a:r>
            <a:r>
              <a:rPr lang="tr-TR" sz="2400" dirty="0"/>
              <a:t>kablo türü, ağın hızına ve performansına bağlıdır.</a:t>
            </a:r>
          </a:p>
          <a:p>
            <a:r>
              <a:rPr lang="tr-TR" sz="2400" b="1" dirty="0"/>
              <a:t>Kablolama Önemlidir</a:t>
            </a:r>
          </a:p>
          <a:p>
            <a:r>
              <a:rPr lang="tr-TR" sz="2400" dirty="0"/>
              <a:t>Doğru kablolama, ağ performansını ve güvenliğini artırmak, ekipman hasarını önlemek ve sorun gidermeyi kolaylaştırmak için hayati önem taşır. </a:t>
            </a:r>
            <a:endParaRPr lang="tr-TR" sz="2400" dirty="0" smtClean="0"/>
          </a:p>
          <a:p>
            <a:r>
              <a:rPr lang="tr-TR" sz="2400" dirty="0" smtClean="0"/>
              <a:t>Bu </a:t>
            </a:r>
            <a:r>
              <a:rPr lang="tr-TR" sz="2400" dirty="0"/>
              <a:t>temel kuralları izleyerek, ağınızın sorunsuz çalışmasını ve verimli bir şekilde çalışmasını sağlayabilirsiniz.</a:t>
            </a:r>
          </a:p>
          <a:p>
            <a:endParaRPr lang="tr-TR" dirty="0"/>
          </a:p>
        </p:txBody>
      </p:sp>
    </p:spTree>
    <p:extLst>
      <p:ext uri="{BB962C8B-B14F-4D97-AF65-F5344CB8AC3E}">
        <p14:creationId xmlns:p14="http://schemas.microsoft.com/office/powerpoint/2010/main" val="1413538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4252"/>
            <a:ext cx="10515600" cy="1325563"/>
          </a:xfrm>
        </p:spPr>
        <p:txBody>
          <a:bodyPr/>
          <a:lstStyle/>
          <a:p>
            <a:pPr algn="ctr"/>
            <a:r>
              <a:rPr lang="tr-TR" b="1" dirty="0"/>
              <a:t>Ağ Cihazları: Temel </a:t>
            </a:r>
            <a:r>
              <a:rPr lang="tr-TR" b="1" dirty="0" smtClean="0"/>
              <a:t>Bileşenler</a:t>
            </a:r>
            <a:endParaRPr lang="tr-TR" dirty="0"/>
          </a:p>
        </p:txBody>
      </p:sp>
      <p:sp>
        <p:nvSpPr>
          <p:cNvPr id="3" name="Content Placeholder 2"/>
          <p:cNvSpPr>
            <a:spLocks noGrp="1"/>
          </p:cNvSpPr>
          <p:nvPr>
            <p:ph idx="1"/>
          </p:nvPr>
        </p:nvSpPr>
        <p:spPr>
          <a:xfrm>
            <a:off x="838200" y="2609396"/>
            <a:ext cx="10515600" cy="2214530"/>
          </a:xfrm>
        </p:spPr>
        <p:txBody>
          <a:bodyPr/>
          <a:lstStyle/>
          <a:p>
            <a:r>
              <a:rPr lang="tr-TR" sz="2400" dirty="0"/>
              <a:t>Bu belge, ağ cihazları, fonksiyonları ve kullanımları hakkında kapsamlı bir genel bakış sunmaktadır</a:t>
            </a:r>
            <a:r>
              <a:rPr lang="tr-TR" sz="2400" dirty="0" smtClean="0"/>
              <a:t>.</a:t>
            </a:r>
          </a:p>
          <a:p>
            <a:r>
              <a:rPr lang="tr-TR" sz="2400" dirty="0" smtClean="0"/>
              <a:t> </a:t>
            </a:r>
            <a:r>
              <a:rPr lang="tr-TR" sz="2400" dirty="0"/>
              <a:t>Ağ altyapısının temel unsurları olan hub'lar, switch'ler ve router'lar ele alınarak, işlevleri ve avantajları ayrıntılı olarak açıklanmaktadır.</a:t>
            </a:r>
          </a:p>
          <a:p>
            <a:endParaRPr lang="tr-TR" dirty="0"/>
          </a:p>
        </p:txBody>
      </p:sp>
    </p:spTree>
    <p:extLst>
      <p:ext uri="{BB962C8B-B14F-4D97-AF65-F5344CB8AC3E}">
        <p14:creationId xmlns:p14="http://schemas.microsoft.com/office/powerpoint/2010/main" val="28553172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Hub: Ağın Ortak </a:t>
            </a:r>
            <a:r>
              <a:rPr lang="tr-TR" b="1" dirty="0" smtClean="0"/>
              <a:t>Noktası</a:t>
            </a:r>
            <a:endParaRPr lang="tr-TR" dirty="0"/>
          </a:p>
        </p:txBody>
      </p:sp>
      <p:sp>
        <p:nvSpPr>
          <p:cNvPr id="3" name="Content Placeholder 2"/>
          <p:cNvSpPr>
            <a:spLocks noGrp="1"/>
          </p:cNvSpPr>
          <p:nvPr>
            <p:ph idx="1"/>
          </p:nvPr>
        </p:nvSpPr>
        <p:spPr>
          <a:xfrm>
            <a:off x="457199" y="1806963"/>
            <a:ext cx="10618237" cy="4584506"/>
          </a:xfrm>
        </p:spPr>
        <p:txBody>
          <a:bodyPr>
            <a:normAutofit fontScale="70000" lnSpcReduction="20000"/>
          </a:bodyPr>
          <a:lstStyle/>
          <a:p>
            <a:r>
              <a:rPr lang="tr-TR" dirty="0" smtClean="0"/>
              <a:t>Hub</a:t>
            </a:r>
            <a:r>
              <a:rPr lang="tr-TR" dirty="0"/>
              <a:t>, ağdaki tüm cihazların bir araya geldiği, verilerin paylaşıldığı basit bir cihazdır</a:t>
            </a:r>
            <a:r>
              <a:rPr lang="tr-TR" dirty="0" smtClean="0"/>
              <a:t>.</a:t>
            </a:r>
          </a:p>
          <a:p>
            <a:r>
              <a:rPr lang="tr-TR" dirty="0" smtClean="0"/>
              <a:t> </a:t>
            </a:r>
            <a:r>
              <a:rPr lang="tr-TR" dirty="0"/>
              <a:t>Hub, her cihazın gönderdiği veriyi ağdaki diğer tüm cihazlara iletir</a:t>
            </a:r>
            <a:r>
              <a:rPr lang="tr-TR" dirty="0" smtClean="0"/>
              <a:t>.</a:t>
            </a:r>
          </a:p>
          <a:p>
            <a:r>
              <a:rPr lang="tr-TR" dirty="0" smtClean="0"/>
              <a:t> </a:t>
            </a:r>
            <a:r>
              <a:rPr lang="tr-TR" dirty="0"/>
              <a:t>Bu, tüm cihazların aynı bant genişliğini paylaşması anlamına gelir ve bu da performans düşüşlerine neden olabilir. </a:t>
            </a:r>
            <a:endParaRPr lang="tr-TR" dirty="0" smtClean="0"/>
          </a:p>
          <a:p>
            <a:r>
              <a:rPr lang="tr-TR" dirty="0" smtClean="0"/>
              <a:t>Ancak</a:t>
            </a:r>
            <a:r>
              <a:rPr lang="tr-TR" dirty="0"/>
              <a:t>, hub'lar basit yapıları ve düşük maliyetleri nedeniyle, küçük ağlar için uygun bir seçenektir.</a:t>
            </a:r>
          </a:p>
          <a:p>
            <a:r>
              <a:rPr lang="tr-TR" b="1" dirty="0"/>
              <a:t>Hub'ların Avantajları ve Dezavantajları</a:t>
            </a:r>
          </a:p>
          <a:p>
            <a:r>
              <a:rPr lang="tr-TR" dirty="0"/>
              <a:t>Basit yapı ve düşük maliyet</a:t>
            </a:r>
          </a:p>
          <a:p>
            <a:r>
              <a:rPr lang="tr-TR" dirty="0"/>
              <a:t>Kurulumu kolaydır</a:t>
            </a:r>
          </a:p>
          <a:p>
            <a:r>
              <a:rPr lang="tr-TR" dirty="0"/>
              <a:t>Küçük ağlar için uygundur</a:t>
            </a:r>
          </a:p>
          <a:p>
            <a:r>
              <a:rPr lang="tr-TR" dirty="0"/>
              <a:t>Hub'lar, ağ performansı açısından sınırlıdır. </a:t>
            </a:r>
            <a:endParaRPr lang="tr-TR" dirty="0" smtClean="0"/>
          </a:p>
          <a:p>
            <a:r>
              <a:rPr lang="tr-TR" dirty="0" smtClean="0"/>
              <a:t>Bant </a:t>
            </a:r>
            <a:r>
              <a:rPr lang="tr-TR" dirty="0"/>
              <a:t>genişliği paylaşımı, verilerin yavaş iletilmesine ve gecikmelere yol açabilir. </a:t>
            </a:r>
            <a:endParaRPr lang="tr-TR" dirty="0" smtClean="0"/>
          </a:p>
          <a:p>
            <a:r>
              <a:rPr lang="tr-TR" dirty="0" smtClean="0"/>
              <a:t>Hub'lar </a:t>
            </a:r>
            <a:r>
              <a:rPr lang="tr-TR" dirty="0"/>
              <a:t>ayrıca ağ güvenliğini sağlamak için etkili değildir, çünkü bir cihazdan gelen tüm veriler ağdaki diğer tüm cihazlara iletilir.</a:t>
            </a:r>
          </a:p>
          <a:p>
            <a:endParaRPr lang="tr-TR" dirty="0"/>
          </a:p>
        </p:txBody>
      </p:sp>
      <p:pic>
        <p:nvPicPr>
          <p:cNvPr id="4" name="Picture 3"/>
          <p:cNvPicPr>
            <a:picLocks noChangeAspect="1"/>
          </p:cNvPicPr>
          <p:nvPr/>
        </p:nvPicPr>
        <p:blipFill>
          <a:blip r:embed="rId2"/>
          <a:stretch>
            <a:fillRect/>
          </a:stretch>
        </p:blipFill>
        <p:spPr>
          <a:xfrm>
            <a:off x="8942030" y="3480319"/>
            <a:ext cx="2911579" cy="1808036"/>
          </a:xfrm>
          <a:prstGeom prst="rect">
            <a:avLst/>
          </a:prstGeom>
        </p:spPr>
      </p:pic>
    </p:spTree>
    <p:extLst>
      <p:ext uri="{BB962C8B-B14F-4D97-AF65-F5344CB8AC3E}">
        <p14:creationId xmlns:p14="http://schemas.microsoft.com/office/powerpoint/2010/main" val="34593397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948" y="686675"/>
            <a:ext cx="6111551" cy="1325563"/>
          </a:xfrm>
        </p:spPr>
        <p:txBody>
          <a:bodyPr>
            <a:normAutofit/>
          </a:bodyPr>
          <a:lstStyle/>
          <a:p>
            <a:pPr algn="ctr"/>
            <a:r>
              <a:rPr lang="tr-TR" sz="2800" b="1" dirty="0"/>
              <a:t>Switch: Hedeflenen Trafik </a:t>
            </a:r>
            <a:r>
              <a:rPr lang="tr-TR" sz="2800" b="1" dirty="0" smtClean="0"/>
              <a:t>Yönlendirme</a:t>
            </a:r>
            <a:endParaRPr lang="tr-TR" sz="2800" dirty="0"/>
          </a:p>
        </p:txBody>
      </p:sp>
      <p:sp>
        <p:nvSpPr>
          <p:cNvPr id="3" name="Content Placeholder 2"/>
          <p:cNvSpPr>
            <a:spLocks noGrp="1"/>
          </p:cNvSpPr>
          <p:nvPr>
            <p:ph idx="1"/>
          </p:nvPr>
        </p:nvSpPr>
        <p:spPr>
          <a:xfrm>
            <a:off x="5886061" y="2096213"/>
            <a:ext cx="5357327" cy="3996678"/>
          </a:xfrm>
        </p:spPr>
        <p:txBody>
          <a:bodyPr>
            <a:noAutofit/>
          </a:bodyPr>
          <a:lstStyle/>
          <a:p>
            <a:r>
              <a:rPr lang="tr-TR" sz="2000" dirty="0"/>
              <a:t>Switch, hub'lardan daha gelişmiş bir ağ cihazıdır. Switch, ağ trafiğini hedeflenen cihazlar arasında yönlendirir. </a:t>
            </a:r>
            <a:endParaRPr lang="tr-TR" sz="2000" dirty="0" smtClean="0"/>
          </a:p>
          <a:p>
            <a:r>
              <a:rPr lang="tr-TR" sz="2000" dirty="0" smtClean="0"/>
              <a:t>Bu</a:t>
            </a:r>
            <a:r>
              <a:rPr lang="tr-TR" sz="2000" dirty="0"/>
              <a:t>, her cihazın kendi özel bant genişliğine sahip olduğu ve verilerin yalnızca hedeflenen cihazlara iletildiği anlamına gelir. </a:t>
            </a:r>
            <a:endParaRPr lang="tr-TR" sz="2000" dirty="0" smtClean="0"/>
          </a:p>
          <a:p>
            <a:r>
              <a:rPr lang="tr-TR" sz="2000" dirty="0" smtClean="0"/>
              <a:t>Switch'ler </a:t>
            </a:r>
            <a:r>
              <a:rPr lang="tr-TR" sz="2000" dirty="0"/>
              <a:t>hub'lara göre daha hızlı performans, daha iyi güvenlik ve daha yüksek bant genişliği sunar. </a:t>
            </a:r>
            <a:endParaRPr lang="tr-TR" sz="2000" dirty="0" smtClean="0"/>
          </a:p>
          <a:p>
            <a:r>
              <a:rPr lang="tr-TR" sz="2000" dirty="0" smtClean="0"/>
              <a:t>Switch'ler</a:t>
            </a:r>
            <a:r>
              <a:rPr lang="tr-TR" sz="2000" dirty="0"/>
              <a:t>, hub'lar kadar basit olmasa da, orta ve büyük ölçekli ağlar için daha uygun bir seçenektir.</a:t>
            </a:r>
          </a:p>
          <a:p>
            <a:endParaRPr lang="tr-TR" sz="2000" dirty="0"/>
          </a:p>
        </p:txBody>
      </p:sp>
      <p:pic>
        <p:nvPicPr>
          <p:cNvPr id="5" name="Picture 4"/>
          <p:cNvPicPr>
            <a:picLocks noChangeAspect="1"/>
          </p:cNvPicPr>
          <p:nvPr/>
        </p:nvPicPr>
        <p:blipFill>
          <a:blip r:embed="rId2"/>
          <a:stretch>
            <a:fillRect/>
          </a:stretch>
        </p:blipFill>
        <p:spPr>
          <a:xfrm>
            <a:off x="0" y="1"/>
            <a:ext cx="5344886" cy="6871996"/>
          </a:xfrm>
          <a:prstGeom prst="rect">
            <a:avLst/>
          </a:prstGeom>
        </p:spPr>
      </p:pic>
    </p:spTree>
    <p:extLst>
      <p:ext uri="{BB962C8B-B14F-4D97-AF65-F5344CB8AC3E}">
        <p14:creationId xmlns:p14="http://schemas.microsoft.com/office/powerpoint/2010/main" val="4177786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3035"/>
            <a:ext cx="10515600" cy="1325563"/>
          </a:xfrm>
        </p:spPr>
        <p:txBody>
          <a:bodyPr/>
          <a:lstStyle/>
          <a:p>
            <a:r>
              <a:rPr lang="tr-TR" b="1" dirty="0"/>
              <a:t>Switch'lerin Avantajları ve Dezavantajları</a:t>
            </a:r>
          </a:p>
        </p:txBody>
      </p:sp>
      <p:sp>
        <p:nvSpPr>
          <p:cNvPr id="3" name="Content Placeholder 2"/>
          <p:cNvSpPr>
            <a:spLocks noGrp="1"/>
          </p:cNvSpPr>
          <p:nvPr>
            <p:ph idx="1"/>
          </p:nvPr>
        </p:nvSpPr>
        <p:spPr>
          <a:xfrm>
            <a:off x="838200" y="2329478"/>
            <a:ext cx="10515600" cy="3166253"/>
          </a:xfrm>
        </p:spPr>
        <p:txBody>
          <a:bodyPr/>
          <a:lstStyle/>
          <a:p>
            <a:r>
              <a:rPr lang="tr-TR" sz="2400" dirty="0"/>
              <a:t>Daha hızlı performans</a:t>
            </a:r>
          </a:p>
          <a:p>
            <a:r>
              <a:rPr lang="tr-TR" sz="2400" dirty="0"/>
              <a:t>Daha iyi güvenlik</a:t>
            </a:r>
          </a:p>
          <a:p>
            <a:r>
              <a:rPr lang="tr-TR" sz="2400" dirty="0"/>
              <a:t>Daha yüksek bant genişliği</a:t>
            </a:r>
          </a:p>
          <a:p>
            <a:r>
              <a:rPr lang="tr-TR" sz="2400" dirty="0"/>
              <a:t>Orta ve büyük ölçekli ağlar için uygundur</a:t>
            </a:r>
          </a:p>
          <a:p>
            <a:pPr marL="0" indent="0">
              <a:buNone/>
            </a:pPr>
            <a:r>
              <a:rPr lang="tr-TR" sz="2400" dirty="0"/>
              <a:t>Switch'ler, hub'lara göre daha karmaşık ve maliyetlidir. Kurulumu da daha zor olabilir, ancak avantajları, karmaşık ağlar için performans ve güvenlik açısından önemli kazanımlar sağlar.</a:t>
            </a:r>
          </a:p>
          <a:p>
            <a:endParaRPr lang="tr-TR" dirty="0"/>
          </a:p>
        </p:txBody>
      </p:sp>
    </p:spTree>
    <p:extLst>
      <p:ext uri="{BB962C8B-B14F-4D97-AF65-F5344CB8AC3E}">
        <p14:creationId xmlns:p14="http://schemas.microsoft.com/office/powerpoint/2010/main" val="32610493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69" y="1134543"/>
            <a:ext cx="6531429" cy="1325563"/>
          </a:xfrm>
        </p:spPr>
        <p:txBody>
          <a:bodyPr>
            <a:normAutofit/>
          </a:bodyPr>
          <a:lstStyle/>
          <a:p>
            <a:pPr algn="ctr"/>
            <a:r>
              <a:rPr lang="tr-TR" sz="3200" b="1" dirty="0"/>
              <a:t>Router: Ağlar Arası Trafik </a:t>
            </a:r>
            <a:r>
              <a:rPr lang="tr-TR" sz="3200" b="1" dirty="0" smtClean="0"/>
              <a:t>Yönlendirme</a:t>
            </a:r>
            <a:endParaRPr lang="tr-TR" sz="3200" b="1" dirty="0"/>
          </a:p>
        </p:txBody>
      </p:sp>
      <p:sp>
        <p:nvSpPr>
          <p:cNvPr id="3" name="Content Placeholder 2"/>
          <p:cNvSpPr>
            <a:spLocks noGrp="1"/>
          </p:cNvSpPr>
          <p:nvPr>
            <p:ph idx="1"/>
          </p:nvPr>
        </p:nvSpPr>
        <p:spPr>
          <a:xfrm>
            <a:off x="755001" y="2460106"/>
            <a:ext cx="5674567" cy="3212906"/>
          </a:xfrm>
        </p:spPr>
        <p:txBody>
          <a:bodyPr/>
          <a:lstStyle/>
          <a:p>
            <a:r>
              <a:rPr lang="tr-TR" sz="2000" dirty="0"/>
              <a:t>Router, ağlar arasında trafiği yönlendiren bir cihazdır. Farklı ağlara bağlanmak ve güvenliği sağlamak için kullanılır. </a:t>
            </a:r>
            <a:endParaRPr lang="tr-TR" sz="2000" dirty="0" smtClean="0"/>
          </a:p>
          <a:p>
            <a:r>
              <a:rPr lang="tr-TR" sz="2000" dirty="0" smtClean="0"/>
              <a:t>Router</a:t>
            </a:r>
            <a:r>
              <a:rPr lang="tr-TR" sz="2000" dirty="0"/>
              <a:t>, ağ trafiğini yönlendirirken, ağ güvenlik duvarı, ağ adresi çevirme (NAT) ve ağ yönetimi gibi ek işlevler de sağlayabilir</a:t>
            </a:r>
            <a:r>
              <a:rPr lang="tr-TR" sz="2000" dirty="0" smtClean="0"/>
              <a:t>.</a:t>
            </a:r>
          </a:p>
          <a:p>
            <a:r>
              <a:rPr lang="tr-TR" sz="2000" dirty="0" smtClean="0"/>
              <a:t> </a:t>
            </a:r>
            <a:r>
              <a:rPr lang="tr-TR" sz="2000" dirty="0"/>
              <a:t>Router'lar, internet bağlantısı sağlamak, farklı ağları birleştirmek ve güvenliği kontrol etmek gibi önemli görevleri yerine getirir.</a:t>
            </a:r>
          </a:p>
          <a:p>
            <a:endParaRPr lang="tr-TR" dirty="0"/>
          </a:p>
        </p:txBody>
      </p:sp>
      <p:pic>
        <p:nvPicPr>
          <p:cNvPr id="4" name="Picture 3"/>
          <p:cNvPicPr>
            <a:picLocks noChangeAspect="1"/>
          </p:cNvPicPr>
          <p:nvPr/>
        </p:nvPicPr>
        <p:blipFill>
          <a:blip r:embed="rId2"/>
          <a:stretch>
            <a:fillRect/>
          </a:stretch>
        </p:blipFill>
        <p:spPr>
          <a:xfrm>
            <a:off x="6764314" y="0"/>
            <a:ext cx="5333999" cy="6858000"/>
          </a:xfrm>
          <a:prstGeom prst="rect">
            <a:avLst/>
          </a:prstGeom>
        </p:spPr>
      </p:pic>
    </p:spTree>
    <p:extLst>
      <p:ext uri="{BB962C8B-B14F-4D97-AF65-F5344CB8AC3E}">
        <p14:creationId xmlns:p14="http://schemas.microsoft.com/office/powerpoint/2010/main" val="1567484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0864"/>
            <a:ext cx="10515600" cy="1325563"/>
          </a:xfrm>
        </p:spPr>
        <p:txBody>
          <a:bodyPr/>
          <a:lstStyle/>
          <a:p>
            <a:r>
              <a:rPr lang="tr-TR" b="1" dirty="0"/>
              <a:t>Router'ların Avantajları ve </a:t>
            </a:r>
            <a:r>
              <a:rPr lang="tr-TR" b="1" dirty="0" smtClean="0"/>
              <a:t>Dezavantajları</a:t>
            </a:r>
            <a:endParaRPr lang="tr-TR" dirty="0"/>
          </a:p>
        </p:txBody>
      </p:sp>
      <p:sp>
        <p:nvSpPr>
          <p:cNvPr id="3" name="Content Placeholder 2"/>
          <p:cNvSpPr>
            <a:spLocks noGrp="1"/>
          </p:cNvSpPr>
          <p:nvPr>
            <p:ph idx="1"/>
          </p:nvPr>
        </p:nvSpPr>
        <p:spPr>
          <a:xfrm>
            <a:off x="838200" y="2842661"/>
            <a:ext cx="10515600" cy="2895665"/>
          </a:xfrm>
        </p:spPr>
        <p:txBody>
          <a:bodyPr/>
          <a:lstStyle/>
          <a:p>
            <a:r>
              <a:rPr lang="tr-TR" sz="2400" dirty="0"/>
              <a:t>Ağlar arasında trafik yönlendirir</a:t>
            </a:r>
          </a:p>
          <a:p>
            <a:r>
              <a:rPr lang="tr-TR" sz="2400" dirty="0"/>
              <a:t>Güvenlik duvarı, NAT ve ağ yönetimi gibi ek işlevler sunar</a:t>
            </a:r>
          </a:p>
          <a:p>
            <a:r>
              <a:rPr lang="tr-TR" sz="2400" dirty="0"/>
              <a:t>Farklı ağları birleştirir</a:t>
            </a:r>
          </a:p>
          <a:p>
            <a:r>
              <a:rPr lang="tr-TR" sz="2400" dirty="0"/>
              <a:t>İnternet bağlantısı sağlar</a:t>
            </a:r>
          </a:p>
          <a:p>
            <a:pPr marL="0" indent="0">
              <a:buNone/>
            </a:pPr>
            <a:r>
              <a:rPr lang="tr-TR" sz="2400" dirty="0"/>
              <a:t>Router'lar, switch'lere göre daha karmaşık ve maliyetlidir. Kurulumu da daha zor olabilir, ancak çoklu ağların yönetimi ve güvenliği için olmazsa olmazdır.</a:t>
            </a:r>
          </a:p>
          <a:p>
            <a:endParaRPr lang="tr-TR" dirty="0"/>
          </a:p>
        </p:txBody>
      </p:sp>
    </p:spTree>
    <p:extLst>
      <p:ext uri="{BB962C8B-B14F-4D97-AF65-F5344CB8AC3E}">
        <p14:creationId xmlns:p14="http://schemas.microsoft.com/office/powerpoint/2010/main" val="1193514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588" y="211429"/>
            <a:ext cx="10515600" cy="6534603"/>
          </a:xfrm>
        </p:spPr>
        <p:txBody>
          <a:bodyPr>
            <a:normAutofit fontScale="25000" lnSpcReduction="20000"/>
          </a:bodyPr>
          <a:lstStyle/>
          <a:p>
            <a:pPr marL="0" indent="0">
              <a:buNone/>
            </a:pPr>
            <a:r>
              <a:rPr lang="tr-TR" sz="8000" b="1" dirty="0" smtClean="0"/>
              <a:t>     Ağ </a:t>
            </a:r>
            <a:r>
              <a:rPr lang="tr-TR" sz="8000" b="1" dirty="0"/>
              <a:t>Cihazlarının Uygulamaları</a:t>
            </a:r>
          </a:p>
          <a:p>
            <a:r>
              <a:rPr lang="tr-TR" sz="8000" dirty="0"/>
              <a:t>Hub'lar, switch'ler ve router'lar, ağların temel yapı taşlarıdır. Küçük ev ağlarından büyük kurumsal ağlara kadar her ölçekte ağda kullanılırlar</a:t>
            </a:r>
            <a:r>
              <a:rPr lang="tr-TR" sz="8000" dirty="0" smtClean="0"/>
              <a:t>.</a:t>
            </a:r>
          </a:p>
          <a:p>
            <a:r>
              <a:rPr lang="tr-TR" sz="8000" dirty="0" smtClean="0"/>
              <a:t> </a:t>
            </a:r>
            <a:r>
              <a:rPr lang="tr-TR" sz="8000" dirty="0"/>
              <a:t>Hub'lar, küçük ağlarda veya düşük maliyetli çözümler gerektiğinde kullanılır</a:t>
            </a:r>
            <a:r>
              <a:rPr lang="tr-TR" sz="8000" dirty="0" smtClean="0"/>
              <a:t>.</a:t>
            </a:r>
          </a:p>
          <a:p>
            <a:r>
              <a:rPr lang="tr-TR" sz="8000" dirty="0" smtClean="0"/>
              <a:t> </a:t>
            </a:r>
            <a:r>
              <a:rPr lang="tr-TR" sz="8000" dirty="0"/>
              <a:t>Switch'ler, orta ve büyük ölçekli ağlarda daha yüksek performans ve güvenlik sağlamak için tercih edilir. </a:t>
            </a:r>
            <a:endParaRPr lang="tr-TR" sz="8000" dirty="0" smtClean="0"/>
          </a:p>
          <a:p>
            <a:r>
              <a:rPr lang="tr-TR" sz="8000" dirty="0" smtClean="0"/>
              <a:t>Router'lar </a:t>
            </a:r>
            <a:r>
              <a:rPr lang="tr-TR" sz="8000" dirty="0"/>
              <a:t>ise, farklı ağları birleştirmek, internet bağlantısı sağlamak ve güvenliği kontrol etmek için gereklidir</a:t>
            </a:r>
            <a:r>
              <a:rPr lang="tr-TR" sz="8000" dirty="0" smtClean="0"/>
              <a:t>.</a:t>
            </a:r>
          </a:p>
          <a:p>
            <a:pPr marL="0" indent="0">
              <a:buNone/>
            </a:pPr>
            <a:endParaRPr lang="tr-TR" sz="8000" dirty="0" smtClean="0"/>
          </a:p>
          <a:p>
            <a:pPr marL="0" indent="0">
              <a:buNone/>
            </a:pPr>
            <a:r>
              <a:rPr lang="tr-TR" sz="8000" b="1" dirty="0"/>
              <a:t> </a:t>
            </a:r>
            <a:r>
              <a:rPr lang="tr-TR" sz="8000" b="1" dirty="0" smtClean="0"/>
              <a:t>    Ağ </a:t>
            </a:r>
            <a:r>
              <a:rPr lang="tr-TR" sz="8000" b="1" dirty="0"/>
              <a:t>Cihazları Nasıl Seçilir?</a:t>
            </a:r>
          </a:p>
          <a:p>
            <a:r>
              <a:rPr lang="tr-TR" sz="8000" dirty="0"/>
              <a:t>Ağ cihazı seçerken ağın boyutu, ihtiyaçları ve bütçesi göz önünde bulundurulmalıdır. </a:t>
            </a:r>
            <a:endParaRPr lang="tr-TR" sz="8000" dirty="0" smtClean="0"/>
          </a:p>
          <a:p>
            <a:r>
              <a:rPr lang="tr-TR" sz="8000" dirty="0" smtClean="0"/>
              <a:t>Küçük </a:t>
            </a:r>
            <a:r>
              <a:rPr lang="tr-TR" sz="8000" dirty="0"/>
              <a:t>bir ağ için basit bir hub yeterli olabilir, ancak daha büyük ve daha karmaşık bir ağ için switch veya router gerekebilir. </a:t>
            </a:r>
            <a:endParaRPr lang="tr-TR" sz="8000" dirty="0" smtClean="0"/>
          </a:p>
          <a:p>
            <a:r>
              <a:rPr lang="tr-TR" sz="8000" dirty="0" smtClean="0"/>
              <a:t>Ağ </a:t>
            </a:r>
            <a:r>
              <a:rPr lang="tr-TR" sz="8000" dirty="0"/>
              <a:t>güvenliği, performans ve bant genişliği ihtiyaçları da cihaz seçimi üzerinde </a:t>
            </a:r>
            <a:r>
              <a:rPr lang="tr-TR" sz="8000" dirty="0" smtClean="0"/>
              <a:t>etkilidir</a:t>
            </a:r>
          </a:p>
          <a:p>
            <a:pPr marL="0" indent="0">
              <a:buNone/>
            </a:pPr>
            <a:r>
              <a:rPr lang="tr-TR" sz="8000" b="1" dirty="0"/>
              <a:t> </a:t>
            </a:r>
            <a:r>
              <a:rPr lang="tr-TR" sz="8000" b="1" dirty="0" smtClean="0"/>
              <a:t>  </a:t>
            </a:r>
          </a:p>
          <a:p>
            <a:pPr marL="0" indent="0">
              <a:buNone/>
            </a:pPr>
            <a:r>
              <a:rPr lang="tr-TR" sz="8000" b="1" dirty="0" smtClean="0"/>
              <a:t>  Sonuç</a:t>
            </a:r>
            <a:endParaRPr lang="tr-TR" sz="8000" b="1" dirty="0"/>
          </a:p>
          <a:p>
            <a:r>
              <a:rPr lang="tr-TR" sz="8000" dirty="0"/>
              <a:t>Ağ cihazları, modern ağların olmazsa olmaz bileşenleridir. </a:t>
            </a:r>
            <a:endParaRPr lang="tr-TR" sz="8000" dirty="0" smtClean="0"/>
          </a:p>
          <a:p>
            <a:r>
              <a:rPr lang="tr-TR" sz="8000" dirty="0" smtClean="0"/>
              <a:t>Her </a:t>
            </a:r>
            <a:r>
              <a:rPr lang="tr-TR" sz="8000" dirty="0"/>
              <a:t>cihazın kendine özgü avantajları ve dezavantajları vardır ve ağın özel ihtiyaçları ve büyüklüğü dikkate alınarak seçilmelidir. </a:t>
            </a:r>
            <a:endParaRPr lang="tr-TR" sz="8000" dirty="0" smtClean="0"/>
          </a:p>
          <a:p>
            <a:r>
              <a:rPr lang="tr-TR" sz="8000" dirty="0" smtClean="0"/>
              <a:t>Bu </a:t>
            </a:r>
            <a:r>
              <a:rPr lang="tr-TR" sz="8000" dirty="0"/>
              <a:t>belge, hub'lar, switch'ler ve router'lar hakkında temel bilgiler sunarak, okuyucuların ağ cihazlarını daha iyi anlamalarına ve ihtiyaçlarına uygun cihazları seçmelerine yardımcı olmayı amaçlamaktadır.</a:t>
            </a:r>
          </a:p>
          <a:p>
            <a:endParaRPr lang="tr-TR" sz="2400" dirty="0"/>
          </a:p>
          <a:p>
            <a:endParaRPr lang="tr-TR" dirty="0"/>
          </a:p>
        </p:txBody>
      </p:sp>
    </p:spTree>
    <p:extLst>
      <p:ext uri="{BB962C8B-B14F-4D97-AF65-F5344CB8AC3E}">
        <p14:creationId xmlns:p14="http://schemas.microsoft.com/office/powerpoint/2010/main" val="3049624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892" y="167075"/>
            <a:ext cx="2003555" cy="1325563"/>
          </a:xfrm>
        </p:spPr>
        <p:txBody>
          <a:bodyPr/>
          <a:lstStyle/>
          <a:p>
            <a:pPr algn="ctr"/>
            <a:r>
              <a:rPr lang="tr-TR" b="1" dirty="0" smtClean="0"/>
              <a:t>WAN</a:t>
            </a:r>
            <a:endParaRPr lang="tr-TR" b="1" dirty="0"/>
          </a:p>
        </p:txBody>
      </p:sp>
      <p:sp>
        <p:nvSpPr>
          <p:cNvPr id="3" name="Content Placeholder 2"/>
          <p:cNvSpPr>
            <a:spLocks noGrp="1"/>
          </p:cNvSpPr>
          <p:nvPr>
            <p:ph idx="1"/>
          </p:nvPr>
        </p:nvSpPr>
        <p:spPr>
          <a:xfrm>
            <a:off x="762972" y="1492638"/>
            <a:ext cx="8119771" cy="4422970"/>
          </a:xfrm>
        </p:spPr>
        <p:txBody>
          <a:bodyPr>
            <a:noAutofit/>
          </a:bodyPr>
          <a:lstStyle/>
          <a:p>
            <a:pPr fontAlgn="base"/>
            <a:r>
              <a:rPr lang="tr-TR" sz="2000" b="1" dirty="0" smtClean="0"/>
              <a:t>WAN </a:t>
            </a:r>
            <a:r>
              <a:rPr lang="tr-TR" sz="2000" b="1" dirty="0"/>
              <a:t>( Wide Area Network ):</a:t>
            </a:r>
          </a:p>
          <a:p>
            <a:pPr fontAlgn="base"/>
            <a:r>
              <a:rPr lang="tr-TR" sz="2000" dirty="0"/>
              <a:t>Türkçede Geniş Alan Ağları olarak anılır. Diğer ağ türlerine göre daha düşük hızlarda çalışır. Farklı noktalardaki </a:t>
            </a:r>
            <a:r>
              <a:rPr lang="tr-TR" sz="2000" b="1" dirty="0"/>
              <a:t>LAN</a:t>
            </a:r>
            <a:r>
              <a:rPr lang="tr-TR" sz="2000" dirty="0"/>
              <a:t>’ların birleşiminden oluşurlar. Bağlantılar uluslar arası boyutta dahi olabilir. </a:t>
            </a:r>
            <a:endParaRPr lang="tr-TR" sz="2000" dirty="0" smtClean="0"/>
          </a:p>
          <a:p>
            <a:pPr fontAlgn="base"/>
            <a:r>
              <a:rPr lang="tr-TR" sz="2000" b="1" dirty="0" smtClean="0"/>
              <a:t>WAN</a:t>
            </a:r>
            <a:r>
              <a:rPr lang="tr-TR" sz="2000" dirty="0"/>
              <a:t> bağlantılarında “MetroEthernet” teknolojisi dışında “Ethernet” teknolojisi kullanılamaz</a:t>
            </a:r>
            <a:r>
              <a:rPr lang="tr-TR" sz="2000" dirty="0" smtClean="0"/>
              <a:t>.</a:t>
            </a:r>
          </a:p>
          <a:p>
            <a:pPr fontAlgn="base"/>
            <a:r>
              <a:rPr lang="tr-TR" sz="2000" dirty="0" smtClean="0"/>
              <a:t> </a:t>
            </a:r>
            <a:r>
              <a:rPr lang="tr-TR" sz="2000" dirty="0"/>
              <a:t>MetroEthernet teknoloji çok yeni olmakla birlikte, günümüzde </a:t>
            </a:r>
            <a:r>
              <a:rPr lang="tr-TR" sz="2000" b="1" dirty="0"/>
              <a:t>WAN</a:t>
            </a:r>
            <a:r>
              <a:rPr lang="tr-TR" sz="2000" dirty="0"/>
              <a:t> bağlantıları çoğunlukla ADSL, VDSL2 FrameRelay, ATM, G.SHDSL, Uydu gibi uzun mesafelerde çalışabilen bağlantı teknolojileri kullanılmaktadır</a:t>
            </a:r>
            <a:r>
              <a:rPr lang="tr-TR" sz="2000" dirty="0" smtClean="0"/>
              <a:t>.</a:t>
            </a:r>
          </a:p>
          <a:p>
            <a:pPr fontAlgn="base"/>
            <a:r>
              <a:rPr lang="tr-TR" sz="2000" dirty="0" smtClean="0"/>
              <a:t> </a:t>
            </a:r>
            <a:r>
              <a:rPr lang="tr-TR" sz="2000" dirty="0"/>
              <a:t>Yerel ağdan farklı olarak Geniş alan ağlarında Router (Yönlendirici) cihazları kullanılır.</a:t>
            </a:r>
          </a:p>
          <a:p>
            <a:pPr fontAlgn="base"/>
            <a:r>
              <a:rPr lang="tr-TR" sz="2000" b="1" dirty="0"/>
              <a:t>WAN</a:t>
            </a:r>
            <a:r>
              <a:rPr lang="tr-TR" sz="2000" dirty="0"/>
              <a:t>’a örnek olarak İnternet’i verebiliriz, her evdeki bilgisayarlar birer </a:t>
            </a:r>
            <a:r>
              <a:rPr lang="tr-TR" sz="2000" b="1" dirty="0"/>
              <a:t>LAN</a:t>
            </a:r>
            <a:r>
              <a:rPr lang="tr-TR" sz="2000" dirty="0"/>
              <a:t> oluşturur, bu </a:t>
            </a:r>
            <a:r>
              <a:rPr lang="tr-TR" sz="2000" b="1" dirty="0"/>
              <a:t>LAN</a:t>
            </a:r>
            <a:r>
              <a:rPr lang="tr-TR" sz="2000" dirty="0"/>
              <a:t>’ların birleşimi sayesinde de İnternet oluşmaktadır. Yani </a:t>
            </a:r>
            <a:r>
              <a:rPr lang="tr-TR" sz="2000" b="1" dirty="0"/>
              <a:t>LAN</a:t>
            </a:r>
            <a:r>
              <a:rPr lang="tr-TR" sz="2000" dirty="0"/>
              <a:t>’ların birleşiminden bir </a:t>
            </a:r>
            <a:r>
              <a:rPr lang="tr-TR" sz="2000" b="1" dirty="0"/>
              <a:t>WAN</a:t>
            </a:r>
            <a:r>
              <a:rPr lang="tr-TR" sz="2000" dirty="0"/>
              <a:t> oluşmaktadır.</a:t>
            </a:r>
          </a:p>
          <a:p>
            <a:endParaRPr lang="tr-TR" sz="2000" dirty="0"/>
          </a:p>
        </p:txBody>
      </p:sp>
      <p:pic>
        <p:nvPicPr>
          <p:cNvPr id="4" name="Picture 3"/>
          <p:cNvPicPr>
            <a:picLocks noChangeAspect="1"/>
          </p:cNvPicPr>
          <p:nvPr/>
        </p:nvPicPr>
        <p:blipFill>
          <a:blip r:embed="rId2"/>
          <a:stretch>
            <a:fillRect/>
          </a:stretch>
        </p:blipFill>
        <p:spPr>
          <a:xfrm>
            <a:off x="8724122" y="2394955"/>
            <a:ext cx="3393233" cy="3015400"/>
          </a:xfrm>
          <a:prstGeom prst="rect">
            <a:avLst/>
          </a:prstGeom>
        </p:spPr>
      </p:pic>
    </p:spTree>
    <p:extLst>
      <p:ext uri="{BB962C8B-B14F-4D97-AF65-F5344CB8AC3E}">
        <p14:creationId xmlns:p14="http://schemas.microsoft.com/office/powerpoint/2010/main" val="6959022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smtClean="0"/>
              <a:t>AĞ GÜVENLİĞİ</a:t>
            </a:r>
            <a:endParaRPr lang="tr-TR" dirty="0"/>
          </a:p>
        </p:txBody>
      </p:sp>
      <p:sp>
        <p:nvSpPr>
          <p:cNvPr id="3" name="Content Placeholder 2"/>
          <p:cNvSpPr>
            <a:spLocks noGrp="1"/>
          </p:cNvSpPr>
          <p:nvPr>
            <p:ph idx="1"/>
          </p:nvPr>
        </p:nvSpPr>
        <p:spPr>
          <a:xfrm>
            <a:off x="838200" y="1825625"/>
            <a:ext cx="10515600" cy="2830351"/>
          </a:xfrm>
        </p:spPr>
        <p:txBody>
          <a:bodyPr>
            <a:normAutofit/>
          </a:bodyPr>
          <a:lstStyle/>
          <a:p>
            <a:r>
              <a:rPr lang="tr-TR" sz="2400" dirty="0" smtClean="0"/>
              <a:t>Bu </a:t>
            </a:r>
            <a:r>
              <a:rPr lang="tr-TR" sz="2400" dirty="0"/>
              <a:t>doküman, ağ güvenliğinin temel kavramlarını, en yaygın tehditleri ve bu tehditlere karşı koruma yöntemlerini ele almaktadır</a:t>
            </a:r>
            <a:r>
              <a:rPr lang="tr-TR" sz="2400" dirty="0" smtClean="0"/>
              <a:t>.</a:t>
            </a:r>
          </a:p>
          <a:p>
            <a:r>
              <a:rPr lang="tr-TR" sz="2400" dirty="0" smtClean="0"/>
              <a:t> </a:t>
            </a:r>
            <a:r>
              <a:rPr lang="tr-TR" sz="2400" dirty="0"/>
              <a:t>Ağ güvenliği, günümüzde giderek daha önemli hale geliyor, çünkü bilgisayar sistemleri ve verilerimiz her geçen gün siber saldırılara daha savunmasız hale geliyor. </a:t>
            </a:r>
            <a:endParaRPr lang="tr-TR" sz="2400" dirty="0" smtClean="0"/>
          </a:p>
          <a:p>
            <a:r>
              <a:rPr lang="tr-TR" sz="2400" dirty="0" smtClean="0"/>
              <a:t>Bu </a:t>
            </a:r>
            <a:r>
              <a:rPr lang="tr-TR" sz="2400" dirty="0"/>
              <a:t>doküman, ağ güvenliği hakkında temel bilgi edinmek isteyen herkes için faydalı olacaktır</a:t>
            </a:r>
            <a:r>
              <a:rPr lang="tr-TR" sz="2400" dirty="0" smtClean="0"/>
              <a:t>.</a:t>
            </a:r>
            <a:endParaRPr lang="tr-TR" sz="2400" dirty="0"/>
          </a:p>
        </p:txBody>
      </p:sp>
    </p:spTree>
    <p:extLst>
      <p:ext uri="{BB962C8B-B14F-4D97-AF65-F5344CB8AC3E}">
        <p14:creationId xmlns:p14="http://schemas.microsoft.com/office/powerpoint/2010/main" val="13881799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498" y="85205"/>
            <a:ext cx="10515600" cy="1325563"/>
          </a:xfrm>
        </p:spPr>
        <p:txBody>
          <a:bodyPr/>
          <a:lstStyle/>
          <a:p>
            <a:r>
              <a:rPr lang="tr-TR" b="1" dirty="0" smtClean="0"/>
              <a:t>Şifreleme</a:t>
            </a:r>
            <a:endParaRPr lang="tr-TR" dirty="0"/>
          </a:p>
        </p:txBody>
      </p:sp>
      <p:sp>
        <p:nvSpPr>
          <p:cNvPr id="3" name="Content Placeholder 2"/>
          <p:cNvSpPr>
            <a:spLocks noGrp="1"/>
          </p:cNvSpPr>
          <p:nvPr>
            <p:ph idx="4294967295"/>
          </p:nvPr>
        </p:nvSpPr>
        <p:spPr>
          <a:xfrm>
            <a:off x="578498" y="1410768"/>
            <a:ext cx="10515600" cy="5325933"/>
          </a:xfrm>
        </p:spPr>
        <p:txBody>
          <a:bodyPr>
            <a:noAutofit/>
          </a:bodyPr>
          <a:lstStyle/>
          <a:p>
            <a:r>
              <a:rPr lang="tr-TR" sz="2000" dirty="0" smtClean="0"/>
              <a:t>Şifreleme</a:t>
            </a:r>
            <a:r>
              <a:rPr lang="tr-TR" sz="2000" dirty="0"/>
              <a:t>, bilgilerin yetkisiz erişime karşı korunmasını sağlayan temel bir güvenlik mekanizmasıdır</a:t>
            </a:r>
            <a:r>
              <a:rPr lang="tr-TR" sz="2000" dirty="0" smtClean="0"/>
              <a:t>.</a:t>
            </a:r>
          </a:p>
          <a:p>
            <a:r>
              <a:rPr lang="tr-TR" sz="2000" dirty="0" smtClean="0"/>
              <a:t>Veriler </a:t>
            </a:r>
            <a:r>
              <a:rPr lang="tr-TR" sz="2000" dirty="0"/>
              <a:t>şifrelendiğinde, okunabilir bir halden, yalnızca şifre çözme anahtarı olan kişilerin anlayabileceği bir şifreli forma dönüştürülür. </a:t>
            </a:r>
            <a:endParaRPr lang="tr-TR" sz="2000" dirty="0" smtClean="0"/>
          </a:p>
          <a:p>
            <a:r>
              <a:rPr lang="tr-TR" sz="2000" dirty="0" smtClean="0"/>
              <a:t>Şifreleme</a:t>
            </a:r>
            <a:r>
              <a:rPr lang="tr-TR" sz="2000" dirty="0"/>
              <a:t>, verileri ağlar üzerinden iletirken, depolama sırasında veya uygulamalarda kullanırken korumak için kullanılır.</a:t>
            </a:r>
          </a:p>
          <a:p>
            <a:pPr marL="0" indent="0">
              <a:buNone/>
            </a:pPr>
            <a:endParaRPr lang="tr-TR" sz="2000" b="1" dirty="0" smtClean="0"/>
          </a:p>
          <a:p>
            <a:pPr marL="0" indent="0">
              <a:buNone/>
            </a:pPr>
            <a:r>
              <a:rPr lang="tr-TR" sz="2000" b="1" dirty="0" smtClean="0"/>
              <a:t>Şifreleme </a:t>
            </a:r>
            <a:r>
              <a:rPr lang="tr-TR" sz="2000" b="1" dirty="0"/>
              <a:t>Türleri</a:t>
            </a:r>
          </a:p>
          <a:p>
            <a:r>
              <a:rPr lang="tr-TR" sz="2000" dirty="0"/>
              <a:t>Simetrik şifreleme: Aynı anahtarı şifreleme ve şifre çözme için kullanan bir şifreleme türüdür.</a:t>
            </a:r>
          </a:p>
          <a:p>
            <a:r>
              <a:rPr lang="tr-TR" sz="2000" dirty="0"/>
              <a:t>Asimetrik şifreleme: Farklı anahtarlar kullanan bir şifreleme türüdür - biri şifreleme için, diğeri şifre çözme için. Bu, dijital imzalar ve anahtar değişimi için kullanılır</a:t>
            </a:r>
            <a:r>
              <a:rPr lang="tr-TR" sz="2000" dirty="0" smtClean="0"/>
              <a:t>.</a:t>
            </a:r>
          </a:p>
          <a:p>
            <a:pPr marL="0" indent="0">
              <a:buNone/>
            </a:pPr>
            <a:endParaRPr lang="tr-TR" sz="2000" b="1" dirty="0" smtClean="0"/>
          </a:p>
          <a:p>
            <a:pPr marL="0" indent="0">
              <a:buNone/>
            </a:pPr>
            <a:r>
              <a:rPr lang="tr-TR" sz="2000" b="1" dirty="0" smtClean="0"/>
              <a:t>Şifreleme Algoritmaları</a:t>
            </a:r>
            <a:endParaRPr lang="tr-TR" sz="2000" b="1" dirty="0"/>
          </a:p>
          <a:p>
            <a:r>
              <a:rPr lang="tr-TR" sz="2000" dirty="0"/>
              <a:t>Şifreleme, belirli matematiksel algoritmalar kullanılarak gerçekleştirilir. En yaygın şifreleme algoritmaları arasında AES (Advanced Encryption Standard), RSA (Rivest-Shamir-Adleman) ve DES (Data Encryption Standard) bulunur.</a:t>
            </a:r>
          </a:p>
          <a:p>
            <a:endParaRPr lang="tr-TR" sz="2000" dirty="0"/>
          </a:p>
          <a:p>
            <a:endParaRPr lang="tr-TR" sz="2000" dirty="0"/>
          </a:p>
          <a:p>
            <a:endParaRPr lang="tr-TR" sz="2000" dirty="0"/>
          </a:p>
        </p:txBody>
      </p:sp>
    </p:spTree>
    <p:extLst>
      <p:ext uri="{BB962C8B-B14F-4D97-AF65-F5344CB8AC3E}">
        <p14:creationId xmlns:p14="http://schemas.microsoft.com/office/powerpoint/2010/main" val="40372323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6125" y="3304640"/>
            <a:ext cx="10572361" cy="1074868"/>
          </a:xfrm>
        </p:spPr>
        <p:txBody>
          <a:bodyPr/>
          <a:lstStyle/>
          <a:p>
            <a:r>
              <a:rPr lang="tr-TR" b="1" dirty="0"/>
              <a:t>Güvenlik Duvarı Özellikleri</a:t>
            </a:r>
          </a:p>
        </p:txBody>
      </p:sp>
      <p:sp>
        <p:nvSpPr>
          <p:cNvPr id="4" name="Content Placeholder 3"/>
          <p:cNvSpPr>
            <a:spLocks noGrp="1"/>
          </p:cNvSpPr>
          <p:nvPr>
            <p:ph idx="1"/>
          </p:nvPr>
        </p:nvSpPr>
        <p:spPr>
          <a:xfrm>
            <a:off x="724678" y="1657674"/>
            <a:ext cx="10563808" cy="4351338"/>
          </a:xfrm>
        </p:spPr>
        <p:txBody>
          <a:bodyPr>
            <a:normAutofit fontScale="77500" lnSpcReduction="20000"/>
          </a:bodyPr>
          <a:lstStyle/>
          <a:p>
            <a:r>
              <a:rPr lang="tr-TR" dirty="0"/>
              <a:t>Donanım tabanlı güvenlik duvarı: Ayrı bir donanım cihazı olarak gelen bir güvenlik duvarı türüdür. Bu tür güvenlik duvarları genellikle daha güçlüdür ve daha yüksek performans sağlar.</a:t>
            </a:r>
          </a:p>
          <a:p>
            <a:r>
              <a:rPr lang="tr-TR" dirty="0"/>
              <a:t>Yazılım tabanlı güvenlik duvarı: Bir bilgisayar sistemine yüklenen yazılım tabanlı bir güvenlik duvarı türüdür. Bu tür güvenlik duvarları genellikle daha esnektir ve daha kolay yapılandırılabilir.</a:t>
            </a:r>
          </a:p>
          <a:p>
            <a:endParaRPr lang="tr-TR" dirty="0" smtClean="0"/>
          </a:p>
          <a:p>
            <a:endParaRPr lang="tr-TR" dirty="0" smtClean="0"/>
          </a:p>
          <a:p>
            <a:endParaRPr lang="tr-TR" dirty="0" smtClean="0"/>
          </a:p>
          <a:p>
            <a:r>
              <a:rPr lang="tr-TR" dirty="0" smtClean="0"/>
              <a:t>Paket </a:t>
            </a:r>
            <a:r>
              <a:rPr lang="tr-TR" dirty="0"/>
              <a:t>filtreleme: Gelen ve giden paketleri incelemek ve önceden tanımlanmış kurallara uymayan paketleri engellemek için kullanılır.</a:t>
            </a:r>
          </a:p>
          <a:p>
            <a:r>
              <a:rPr lang="tr-TR" dirty="0"/>
              <a:t>Durum kontrolü: Ağa giren ve çıkan bağlantıları izlemek ve izin verilmeyen bağlantıları engellemek için kullanılır.</a:t>
            </a:r>
          </a:p>
          <a:p>
            <a:r>
              <a:rPr lang="tr-TR" dirty="0"/>
              <a:t>Uygulama filtreleme: Belirli uygulamaları engellemek veya izin vermek için kullanılır.</a:t>
            </a:r>
          </a:p>
          <a:p>
            <a:endParaRPr lang="tr-TR" dirty="0"/>
          </a:p>
        </p:txBody>
      </p:sp>
      <p:sp>
        <p:nvSpPr>
          <p:cNvPr id="5" name="Title 2"/>
          <p:cNvSpPr txBox="1">
            <a:spLocks/>
          </p:cNvSpPr>
          <p:nvPr/>
        </p:nvSpPr>
        <p:spPr>
          <a:xfrm>
            <a:off x="724679" y="401216"/>
            <a:ext cx="10563807" cy="1273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smtClean="0"/>
              <a:t>Güvenlik Duvarı Türleri</a:t>
            </a:r>
            <a:endParaRPr lang="tr-TR" dirty="0"/>
          </a:p>
        </p:txBody>
      </p:sp>
    </p:spTree>
    <p:extLst>
      <p:ext uri="{BB962C8B-B14F-4D97-AF65-F5344CB8AC3E}">
        <p14:creationId xmlns:p14="http://schemas.microsoft.com/office/powerpoint/2010/main" val="3613360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2" y="1083582"/>
            <a:ext cx="6253065" cy="1325563"/>
          </a:xfrm>
        </p:spPr>
        <p:txBody>
          <a:bodyPr/>
          <a:lstStyle/>
          <a:p>
            <a:pPr algn="ctr"/>
            <a:r>
              <a:rPr lang="tr-TR" b="1" dirty="0" smtClean="0"/>
              <a:t>Güncellemeler</a:t>
            </a:r>
            <a:endParaRPr lang="tr-TR" dirty="0"/>
          </a:p>
        </p:txBody>
      </p:sp>
      <p:sp>
        <p:nvSpPr>
          <p:cNvPr id="3" name="Content Placeholder 2"/>
          <p:cNvSpPr>
            <a:spLocks noGrp="1"/>
          </p:cNvSpPr>
          <p:nvPr>
            <p:ph idx="1"/>
          </p:nvPr>
        </p:nvSpPr>
        <p:spPr>
          <a:xfrm>
            <a:off x="455643" y="2646719"/>
            <a:ext cx="6253065" cy="3082277"/>
          </a:xfrm>
        </p:spPr>
        <p:txBody>
          <a:bodyPr/>
          <a:lstStyle/>
          <a:p>
            <a:r>
              <a:rPr lang="tr-TR" sz="2400" dirty="0" smtClean="0"/>
              <a:t>Ağ </a:t>
            </a:r>
            <a:r>
              <a:rPr lang="tr-TR" sz="2400" dirty="0"/>
              <a:t>güvenliği için düzenli güncellemeler olmazsa olmazdır. </a:t>
            </a:r>
            <a:endParaRPr lang="tr-TR" sz="2400" dirty="0" smtClean="0"/>
          </a:p>
          <a:p>
            <a:r>
              <a:rPr lang="tr-TR" sz="2400" dirty="0" smtClean="0"/>
              <a:t>Güncellemeler</a:t>
            </a:r>
            <a:r>
              <a:rPr lang="tr-TR" sz="2400" dirty="0"/>
              <a:t>, cihazlarınızı son tehditlere karşı koruyan güvenlik açıklarını giderir. </a:t>
            </a:r>
            <a:endParaRPr lang="tr-TR" sz="2400" dirty="0" smtClean="0"/>
          </a:p>
          <a:p>
            <a:r>
              <a:rPr lang="tr-TR" sz="2400" dirty="0" smtClean="0"/>
              <a:t>Bu </a:t>
            </a:r>
            <a:r>
              <a:rPr lang="tr-TR" sz="2400" dirty="0"/>
              <a:t>nedenle, işletim sistemlerini, uygulamaları ve güvenlik yazılımlarını düzenli olarak güncellemek önemlidir</a:t>
            </a:r>
            <a:r>
              <a:rPr lang="tr-TR" dirty="0"/>
              <a:t>.</a:t>
            </a:r>
          </a:p>
        </p:txBody>
      </p:sp>
      <p:pic>
        <p:nvPicPr>
          <p:cNvPr id="4" name="Picture 3"/>
          <p:cNvPicPr>
            <a:picLocks noChangeAspect="1"/>
          </p:cNvPicPr>
          <p:nvPr/>
        </p:nvPicPr>
        <p:blipFill>
          <a:blip r:embed="rId2"/>
          <a:stretch>
            <a:fillRect/>
          </a:stretch>
        </p:blipFill>
        <p:spPr>
          <a:xfrm>
            <a:off x="6858001" y="0"/>
            <a:ext cx="5333999" cy="6858000"/>
          </a:xfrm>
          <a:prstGeom prst="rect">
            <a:avLst/>
          </a:prstGeom>
        </p:spPr>
      </p:pic>
    </p:spTree>
    <p:extLst>
      <p:ext uri="{BB962C8B-B14F-4D97-AF65-F5344CB8AC3E}">
        <p14:creationId xmlns:p14="http://schemas.microsoft.com/office/powerpoint/2010/main" val="2217030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208" y="1275119"/>
            <a:ext cx="10515600" cy="4351338"/>
          </a:xfrm>
        </p:spPr>
        <p:txBody>
          <a:bodyPr>
            <a:normAutofit lnSpcReduction="10000"/>
          </a:bodyPr>
          <a:lstStyle/>
          <a:p>
            <a:pPr marL="0" indent="0">
              <a:buNone/>
            </a:pPr>
            <a:r>
              <a:rPr lang="tr-TR" sz="3600" b="1" dirty="0"/>
              <a:t>Güncelleme Türleri</a:t>
            </a:r>
          </a:p>
          <a:p>
            <a:r>
              <a:rPr lang="tr-TR" sz="2000" dirty="0"/>
              <a:t>Güvenlik güncellemeleri: Güvenlik açıklarını gideren ve cihazlarınızı tehditlere karşı koruyan güncellemelerdir.</a:t>
            </a:r>
          </a:p>
          <a:p>
            <a:r>
              <a:rPr lang="tr-TR" sz="2000" dirty="0"/>
              <a:t>Özellik güncellemeleri: Yeni özellikler ekleyen veya mevcut özellikleri iyileştiren güncellemelerdir.</a:t>
            </a:r>
          </a:p>
          <a:p>
            <a:r>
              <a:rPr lang="tr-TR" sz="2000" dirty="0"/>
              <a:t>Hata düzeltme güncellemeleri: Cihazınızda oluşan hataları veya sorunları gideren güncellemelerdir.</a:t>
            </a:r>
          </a:p>
          <a:p>
            <a:pPr marL="0" indent="0">
              <a:buNone/>
            </a:pPr>
            <a:r>
              <a:rPr lang="tr-TR" sz="3600" b="1" dirty="0"/>
              <a:t>Güvenlik Güncellemeleri</a:t>
            </a:r>
          </a:p>
          <a:p>
            <a:r>
              <a:rPr lang="tr-TR" sz="2000" dirty="0"/>
              <a:t>Güvenlik güncellemeleri, ağınızın güvenliğini sağlamak için en önemli güncellemelerdir. </a:t>
            </a:r>
            <a:endParaRPr lang="tr-TR" sz="2000" dirty="0" smtClean="0"/>
          </a:p>
          <a:p>
            <a:r>
              <a:rPr lang="tr-TR" sz="2000" dirty="0" smtClean="0"/>
              <a:t>Bu </a:t>
            </a:r>
            <a:r>
              <a:rPr lang="tr-TR" sz="2000" dirty="0"/>
              <a:t>güncellemeler, cihazlarınızda bulunan güvenlik açıklarını gidererek, siber saldırılara karşı savunmasız hale gelmelerini önler. </a:t>
            </a:r>
            <a:endParaRPr lang="tr-TR" sz="2000" dirty="0" smtClean="0"/>
          </a:p>
          <a:p>
            <a:r>
              <a:rPr lang="tr-TR" sz="2000" dirty="0" smtClean="0"/>
              <a:t>Güncellemeler</a:t>
            </a:r>
            <a:r>
              <a:rPr lang="tr-TR" sz="2000" dirty="0"/>
              <a:t>, genellikle güvenlik açıklarını keşfettiğinizde yayımlanır, bu nedenle bunları mümkün olan en kısa sürede yüklemek önemlidir.</a:t>
            </a:r>
          </a:p>
          <a:p>
            <a:endParaRPr lang="tr-TR" dirty="0"/>
          </a:p>
        </p:txBody>
      </p:sp>
    </p:spTree>
    <p:extLst>
      <p:ext uri="{BB962C8B-B14F-4D97-AF65-F5344CB8AC3E}">
        <p14:creationId xmlns:p14="http://schemas.microsoft.com/office/powerpoint/2010/main" val="25249539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6" y="402448"/>
            <a:ext cx="10515600" cy="1325563"/>
          </a:xfrm>
        </p:spPr>
        <p:txBody>
          <a:bodyPr/>
          <a:lstStyle/>
          <a:p>
            <a:pPr algn="ctr"/>
            <a:r>
              <a:rPr lang="tr-TR" b="1" dirty="0"/>
              <a:t>Ağ Kurulumu </a:t>
            </a:r>
            <a:r>
              <a:rPr lang="tr-TR" b="1" dirty="0" smtClean="0"/>
              <a:t>Kılavuzu</a:t>
            </a:r>
            <a:endParaRPr lang="tr-TR" dirty="0"/>
          </a:p>
        </p:txBody>
      </p:sp>
      <p:sp>
        <p:nvSpPr>
          <p:cNvPr id="3" name="Content Placeholder 2"/>
          <p:cNvSpPr>
            <a:spLocks noGrp="1"/>
          </p:cNvSpPr>
          <p:nvPr>
            <p:ph idx="1"/>
          </p:nvPr>
        </p:nvSpPr>
        <p:spPr>
          <a:xfrm>
            <a:off x="838200" y="2749355"/>
            <a:ext cx="10515600" cy="2457126"/>
          </a:xfrm>
        </p:spPr>
        <p:txBody>
          <a:bodyPr/>
          <a:lstStyle/>
          <a:p>
            <a:r>
              <a:rPr lang="tr-TR" dirty="0" smtClean="0"/>
              <a:t>Bu </a:t>
            </a:r>
            <a:r>
              <a:rPr lang="tr-TR" dirty="0"/>
              <a:t>kılavuz, temel ağ kurulumunu adım adım açıklayarak ev veya küçük ofis ağınızı nasıl kurabileceğinizi göstermektedir. </a:t>
            </a:r>
            <a:endParaRPr lang="tr-TR" dirty="0" smtClean="0"/>
          </a:p>
          <a:p>
            <a:r>
              <a:rPr lang="tr-TR" dirty="0" smtClean="0"/>
              <a:t>Ağ </a:t>
            </a:r>
            <a:r>
              <a:rPr lang="tr-TR" dirty="0"/>
              <a:t>kurulumu, cihazlarınızı bir araya getirerek internet erişimi sağlamayı ve birbirleriyle iletişim kurmalarını sağlamayı içerir.</a:t>
            </a:r>
          </a:p>
          <a:p>
            <a:endParaRPr lang="tr-TR" dirty="0"/>
          </a:p>
        </p:txBody>
      </p:sp>
    </p:spTree>
    <p:extLst>
      <p:ext uri="{BB962C8B-B14F-4D97-AF65-F5344CB8AC3E}">
        <p14:creationId xmlns:p14="http://schemas.microsoft.com/office/powerpoint/2010/main" val="24986859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67" y="103868"/>
            <a:ext cx="6083561" cy="1325563"/>
          </a:xfrm>
        </p:spPr>
        <p:txBody>
          <a:bodyPr/>
          <a:lstStyle/>
          <a:p>
            <a:pPr algn="ctr"/>
            <a:r>
              <a:rPr lang="tr-TR" b="1" dirty="0"/>
              <a:t>1. Cihazları </a:t>
            </a:r>
            <a:r>
              <a:rPr lang="tr-TR" b="1" dirty="0" smtClean="0"/>
              <a:t>Bağlayın</a:t>
            </a:r>
            <a:endParaRPr lang="tr-TR" dirty="0"/>
          </a:p>
        </p:txBody>
      </p:sp>
      <p:sp>
        <p:nvSpPr>
          <p:cNvPr id="3" name="Content Placeholder 2"/>
          <p:cNvSpPr>
            <a:spLocks noGrp="1"/>
          </p:cNvSpPr>
          <p:nvPr>
            <p:ph idx="1"/>
          </p:nvPr>
        </p:nvSpPr>
        <p:spPr>
          <a:xfrm>
            <a:off x="569167" y="1429431"/>
            <a:ext cx="6083560" cy="5167312"/>
          </a:xfrm>
        </p:spPr>
        <p:txBody>
          <a:bodyPr>
            <a:noAutofit/>
          </a:bodyPr>
          <a:lstStyle/>
          <a:p>
            <a:r>
              <a:rPr lang="tr-TR" sz="2000" dirty="0" smtClean="0"/>
              <a:t>Ağ </a:t>
            </a:r>
            <a:r>
              <a:rPr lang="tr-TR" sz="2000" dirty="0"/>
              <a:t>kurulumunun ilk adımı, cihazlarınızı ağa bağlamaktır. Bu adım, kablolu veya kablosuz bağlantı kullanarak yapılabilir.</a:t>
            </a:r>
          </a:p>
          <a:p>
            <a:r>
              <a:rPr lang="tr-TR" sz="2000" dirty="0"/>
              <a:t>Kablolu bağlantı için, her cihazı ağa veya switch'e RJ-45 kablosu kullanarak bağlayın.</a:t>
            </a:r>
          </a:p>
          <a:p>
            <a:r>
              <a:rPr lang="tr-TR" sz="2000" dirty="0"/>
              <a:t>Kablosuz bağlantı için, Wi-Fi ağ adaptörünü kullanarak cihazlarınızı kablosuz yönlendiriciye (router) bağlayın.</a:t>
            </a:r>
          </a:p>
          <a:p>
            <a:pPr marL="0" indent="0">
              <a:buNone/>
            </a:pPr>
            <a:endParaRPr lang="tr-TR" sz="2000" b="1" dirty="0" smtClean="0"/>
          </a:p>
          <a:p>
            <a:pPr marL="0" indent="0">
              <a:buNone/>
            </a:pPr>
            <a:r>
              <a:rPr lang="tr-TR" sz="2000" b="1" dirty="0" smtClean="0"/>
              <a:t>Kablo </a:t>
            </a:r>
            <a:r>
              <a:rPr lang="tr-TR" sz="2000" b="1" dirty="0"/>
              <a:t>Türleri</a:t>
            </a:r>
          </a:p>
          <a:p>
            <a:r>
              <a:rPr lang="tr-TR" sz="2000" dirty="0"/>
              <a:t>Ağ kabloları farklı türlerde olabilir. İki yaygın tür şunlardır:</a:t>
            </a:r>
          </a:p>
          <a:p>
            <a:r>
              <a:rPr lang="tr-TR" sz="2000" dirty="0"/>
              <a:t>Ethernet kablosu: RJ-45 konektörüne sahip, yüksek hızda veri aktarımı için kullanılır.</a:t>
            </a:r>
          </a:p>
          <a:p>
            <a:r>
              <a:rPr lang="tr-TR" sz="2000" dirty="0"/>
              <a:t>Koaksiyel kablo: Daha eski bir kablo türü, daha düşük hızda veri aktarımı için kullanılır.</a:t>
            </a:r>
          </a:p>
          <a:p>
            <a:endParaRPr lang="tr-TR" sz="2400" dirty="0"/>
          </a:p>
        </p:txBody>
      </p:sp>
      <p:pic>
        <p:nvPicPr>
          <p:cNvPr id="4" name="Picture 3"/>
          <p:cNvPicPr>
            <a:picLocks noChangeAspect="1"/>
          </p:cNvPicPr>
          <p:nvPr/>
        </p:nvPicPr>
        <p:blipFill>
          <a:blip r:embed="rId2"/>
          <a:stretch>
            <a:fillRect/>
          </a:stretch>
        </p:blipFill>
        <p:spPr>
          <a:xfrm>
            <a:off x="6908799" y="0"/>
            <a:ext cx="5283201" cy="6792686"/>
          </a:xfrm>
          <a:prstGeom prst="rect">
            <a:avLst/>
          </a:prstGeom>
        </p:spPr>
      </p:pic>
    </p:spTree>
    <p:extLst>
      <p:ext uri="{BB962C8B-B14F-4D97-AF65-F5344CB8AC3E}">
        <p14:creationId xmlns:p14="http://schemas.microsoft.com/office/powerpoint/2010/main" val="5749233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tr-TR" b="1" dirty="0"/>
              <a:t>2. Ağ Ayarlarını </a:t>
            </a:r>
            <a:r>
              <a:rPr lang="tr-TR" b="1" dirty="0" smtClean="0"/>
              <a:t>Yapılandırma</a:t>
            </a:r>
            <a:endParaRPr lang="tr-TR" dirty="0"/>
          </a:p>
        </p:txBody>
      </p:sp>
      <p:sp>
        <p:nvSpPr>
          <p:cNvPr id="3" name="Content Placeholder 2"/>
          <p:cNvSpPr>
            <a:spLocks noGrp="1"/>
          </p:cNvSpPr>
          <p:nvPr>
            <p:ph idx="1"/>
          </p:nvPr>
        </p:nvSpPr>
        <p:spPr/>
        <p:txBody>
          <a:bodyPr>
            <a:normAutofit lnSpcReduction="10000"/>
          </a:bodyPr>
          <a:lstStyle/>
          <a:p>
            <a:r>
              <a:rPr lang="tr-TR" sz="2200" dirty="0" smtClean="0"/>
              <a:t>Cihazlarınızın </a:t>
            </a:r>
            <a:r>
              <a:rPr lang="tr-TR" sz="2200" dirty="0"/>
              <a:t>ağ ayarlarını yapılandırmak, ağa doğru şekilde katılmalarını sağlar.</a:t>
            </a:r>
          </a:p>
          <a:p>
            <a:r>
              <a:rPr lang="tr-TR" sz="2200" dirty="0"/>
              <a:t>Ağ ayarları şunları içerir:</a:t>
            </a:r>
          </a:p>
          <a:p>
            <a:r>
              <a:rPr lang="tr-TR" sz="2200" dirty="0"/>
              <a:t>IP Adresi: Cihazın ağdaki benzersiz kimliğini belirler.</a:t>
            </a:r>
          </a:p>
          <a:p>
            <a:r>
              <a:rPr lang="tr-TR" sz="2200" dirty="0"/>
              <a:t>Alt Ağ Maskesi: IP adresinin ağ bölümünü belirler.</a:t>
            </a:r>
          </a:p>
          <a:p>
            <a:r>
              <a:rPr lang="tr-TR" sz="2200" dirty="0"/>
              <a:t>Varsayılan Ağ Geçidi: Cihazların diğer ağlara ulaşmak için kullandığı yönlendirici (router) adresi.</a:t>
            </a:r>
          </a:p>
          <a:p>
            <a:r>
              <a:rPr lang="tr-TR" sz="2200" b="1" dirty="0"/>
              <a:t>IP Adresleme</a:t>
            </a:r>
          </a:p>
          <a:p>
            <a:r>
              <a:rPr lang="tr-TR" sz="2200" dirty="0"/>
              <a:t>IP adresleri, cihazları ağdaki diğer cihazlarla tanımlamak için kullanılır. İki tür IP adresi vardır:</a:t>
            </a:r>
          </a:p>
          <a:p>
            <a:r>
              <a:rPr lang="tr-TR" sz="2200" dirty="0"/>
              <a:t>Statik IP Adresi: Ağ yöneticisi tarafından elle atanır ve değişmez.</a:t>
            </a:r>
          </a:p>
          <a:p>
            <a:r>
              <a:rPr lang="tr-TR" sz="2200" dirty="0"/>
              <a:t>Dinamik IP Adresi: DHCP sunucusu tarafından otomatik olarak atanır ve cihaz yeniden başlatıldığında değişebilir.</a:t>
            </a:r>
          </a:p>
          <a:p>
            <a:endParaRPr lang="tr-TR" dirty="0"/>
          </a:p>
        </p:txBody>
      </p:sp>
    </p:spTree>
    <p:extLst>
      <p:ext uri="{BB962C8B-B14F-4D97-AF65-F5344CB8AC3E}">
        <p14:creationId xmlns:p14="http://schemas.microsoft.com/office/powerpoint/2010/main" val="2392521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3. Bağlantıyı Test </a:t>
            </a:r>
            <a:r>
              <a:rPr lang="tr-TR" b="1" dirty="0" smtClean="0"/>
              <a:t>Etme</a:t>
            </a:r>
            <a:endParaRPr lang="tr-TR" dirty="0"/>
          </a:p>
        </p:txBody>
      </p:sp>
      <p:sp>
        <p:nvSpPr>
          <p:cNvPr id="3" name="Content Placeholder 2"/>
          <p:cNvSpPr>
            <a:spLocks noGrp="1"/>
          </p:cNvSpPr>
          <p:nvPr>
            <p:ph idx="1"/>
          </p:nvPr>
        </p:nvSpPr>
        <p:spPr/>
        <p:txBody>
          <a:bodyPr>
            <a:normAutofit fontScale="85000" lnSpcReduction="20000"/>
          </a:bodyPr>
          <a:lstStyle/>
          <a:p>
            <a:r>
              <a:rPr lang="tr-TR" sz="2200" dirty="0" smtClean="0"/>
              <a:t>Ağ </a:t>
            </a:r>
            <a:r>
              <a:rPr lang="tr-TR" sz="2200" dirty="0"/>
              <a:t>ayarlarını yapılandırdıktan sonra, bağlantıyı test etmeniz gerekir. </a:t>
            </a:r>
            <a:endParaRPr lang="tr-TR" sz="2200" dirty="0" smtClean="0"/>
          </a:p>
          <a:p>
            <a:r>
              <a:rPr lang="tr-TR" sz="2200" dirty="0" smtClean="0"/>
              <a:t>İnternet </a:t>
            </a:r>
            <a:r>
              <a:rPr lang="tr-TR" sz="2200" dirty="0"/>
              <a:t>erişiminizi veya diğer ağ cihazlarına erişiminizi test edebilirsiniz.</a:t>
            </a:r>
          </a:p>
          <a:p>
            <a:r>
              <a:rPr lang="tr-TR" sz="2200" dirty="0"/>
              <a:t>Bağlantıyı test etmenin bazı yolları şunlardır:</a:t>
            </a:r>
          </a:p>
          <a:p>
            <a:r>
              <a:rPr lang="tr-TR" sz="2200" dirty="0"/>
              <a:t>Bir web sitesini açmaya çalışın.</a:t>
            </a:r>
          </a:p>
          <a:p>
            <a:r>
              <a:rPr lang="tr-TR" sz="2200" dirty="0"/>
              <a:t>Ağdaki diğer cihazlara ping atın.</a:t>
            </a:r>
          </a:p>
          <a:p>
            <a:r>
              <a:rPr lang="tr-TR" sz="2200" dirty="0"/>
              <a:t>Bir dosyayı ağdaki diğer bir cihaza kopyalamayı deneyin.</a:t>
            </a:r>
          </a:p>
          <a:p>
            <a:pPr marL="0" indent="0">
              <a:buNone/>
            </a:pPr>
            <a:endParaRPr lang="tr-TR" sz="2200" b="1" dirty="0" smtClean="0"/>
          </a:p>
          <a:p>
            <a:pPr marL="0" indent="0">
              <a:buNone/>
            </a:pPr>
            <a:r>
              <a:rPr lang="tr-TR" sz="2200" b="1" dirty="0" smtClean="0"/>
              <a:t>Ağ </a:t>
            </a:r>
            <a:r>
              <a:rPr lang="tr-TR" sz="2200" b="1" dirty="0"/>
              <a:t>Sorun Giderme</a:t>
            </a:r>
          </a:p>
          <a:p>
            <a:r>
              <a:rPr lang="tr-TR" sz="2200" dirty="0"/>
              <a:t>Bağlantıda sorun yaşıyorsanız, sorun giderme adımları şunlardır:</a:t>
            </a:r>
          </a:p>
          <a:p>
            <a:r>
              <a:rPr lang="tr-TR" sz="2200" dirty="0"/>
              <a:t>Kablo bağlantılarını kontrol edin.</a:t>
            </a:r>
          </a:p>
          <a:p>
            <a:r>
              <a:rPr lang="tr-TR" sz="2200" dirty="0"/>
              <a:t>Ağ ayarlarını kontrol edin.</a:t>
            </a:r>
          </a:p>
          <a:p>
            <a:r>
              <a:rPr lang="tr-TR" sz="2200" dirty="0"/>
              <a:t>Yönlendiriciyi (router) yeniden başlatın.</a:t>
            </a:r>
          </a:p>
          <a:p>
            <a:r>
              <a:rPr lang="tr-TR" sz="2200" dirty="0"/>
              <a:t>İnternet servis sağlayıcınıza (ISP) ulaşın.</a:t>
            </a:r>
          </a:p>
          <a:p>
            <a:endParaRPr lang="tr-TR" dirty="0"/>
          </a:p>
        </p:txBody>
      </p:sp>
    </p:spTree>
    <p:extLst>
      <p:ext uri="{BB962C8B-B14F-4D97-AF65-F5344CB8AC3E}">
        <p14:creationId xmlns:p14="http://schemas.microsoft.com/office/powerpoint/2010/main" val="2911755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7572" y="808587"/>
            <a:ext cx="10515600" cy="5088359"/>
          </a:xfrm>
        </p:spPr>
        <p:txBody>
          <a:bodyPr>
            <a:normAutofit fontScale="25000" lnSpcReduction="20000"/>
          </a:bodyPr>
          <a:lstStyle/>
          <a:p>
            <a:pPr marL="0" indent="0">
              <a:buNone/>
            </a:pPr>
            <a:r>
              <a:rPr lang="tr-TR" sz="8000" b="1" dirty="0"/>
              <a:t>Ağ Güvenliği</a:t>
            </a:r>
          </a:p>
          <a:p>
            <a:r>
              <a:rPr lang="tr-TR" sz="8000" dirty="0"/>
              <a:t>Ağınızı güvenli tutmak için, güvenlik önlemleri almak önemlidir.</a:t>
            </a:r>
          </a:p>
          <a:p>
            <a:r>
              <a:rPr lang="tr-TR" sz="8000" dirty="0"/>
              <a:t>Ağ güvenliği için bazı ipuçları şunlardır:</a:t>
            </a:r>
          </a:p>
          <a:p>
            <a:r>
              <a:rPr lang="tr-TR" sz="8000" dirty="0"/>
              <a:t>Güçlü bir şifre kullanın.</a:t>
            </a:r>
          </a:p>
          <a:p>
            <a:r>
              <a:rPr lang="tr-TR" sz="8000" dirty="0"/>
              <a:t>Yönlendirici yazılımınızı güncel tutun.</a:t>
            </a:r>
          </a:p>
          <a:p>
            <a:r>
              <a:rPr lang="tr-TR" sz="8000" dirty="0"/>
              <a:t>Bir güvenlik duvarı kullanın.</a:t>
            </a:r>
          </a:p>
          <a:p>
            <a:r>
              <a:rPr lang="tr-TR" sz="8000" dirty="0"/>
              <a:t>Antivirüs yazılımı kullanın.</a:t>
            </a:r>
          </a:p>
          <a:p>
            <a:pPr marL="0" indent="0">
              <a:buNone/>
            </a:pPr>
            <a:endParaRPr lang="tr-TR" sz="8000" b="1" dirty="0" smtClean="0"/>
          </a:p>
          <a:p>
            <a:pPr marL="0" indent="0">
              <a:buNone/>
            </a:pPr>
            <a:r>
              <a:rPr lang="tr-TR" sz="8000" b="1" dirty="0" smtClean="0"/>
              <a:t>Ağ </a:t>
            </a:r>
            <a:r>
              <a:rPr lang="tr-TR" sz="8000" b="1" dirty="0"/>
              <a:t>Türleri</a:t>
            </a:r>
          </a:p>
          <a:p>
            <a:r>
              <a:rPr lang="tr-TR" sz="8000" dirty="0"/>
              <a:t>Farklı ağ türleri vardır, her biri farklı amaçlara hizmet eder.</a:t>
            </a:r>
          </a:p>
          <a:p>
            <a:r>
              <a:rPr lang="tr-TR" sz="8000" dirty="0"/>
              <a:t>Yaygın ağ türleri şunlardır:</a:t>
            </a:r>
          </a:p>
          <a:p>
            <a:r>
              <a:rPr lang="tr-TR" sz="8000" dirty="0"/>
              <a:t>LAN (Yerel Alan Ağı): Bir binada veya evde bulunan cihazları birbirine bağlar.</a:t>
            </a:r>
          </a:p>
          <a:p>
            <a:r>
              <a:rPr lang="tr-TR" sz="8000" dirty="0"/>
              <a:t>WAN (Geniş Alan Ağı): Birbirinden uzak bölgelerdeki ağları birbirine bağlar.</a:t>
            </a:r>
          </a:p>
          <a:p>
            <a:r>
              <a:rPr lang="tr-TR" sz="8000" dirty="0"/>
              <a:t>VPN (Sanal Özel Ağ): Özel bir ağa güvenli bir bağlantı sağlar.</a:t>
            </a:r>
          </a:p>
          <a:p>
            <a:endParaRPr lang="tr-TR" dirty="0"/>
          </a:p>
        </p:txBody>
      </p:sp>
    </p:spTree>
    <p:extLst>
      <p:ext uri="{BB962C8B-B14F-4D97-AF65-F5344CB8AC3E}">
        <p14:creationId xmlns:p14="http://schemas.microsoft.com/office/powerpoint/2010/main" val="3944789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VLAN</a:t>
            </a:r>
            <a:endParaRPr lang="tr-TR" dirty="0"/>
          </a:p>
        </p:txBody>
      </p:sp>
      <p:sp>
        <p:nvSpPr>
          <p:cNvPr id="3" name="Content Placeholder 2"/>
          <p:cNvSpPr>
            <a:spLocks noGrp="1"/>
          </p:cNvSpPr>
          <p:nvPr>
            <p:ph idx="1"/>
          </p:nvPr>
        </p:nvSpPr>
        <p:spPr>
          <a:xfrm>
            <a:off x="922175" y="1690688"/>
            <a:ext cx="10515600" cy="4351338"/>
          </a:xfrm>
        </p:spPr>
        <p:txBody>
          <a:bodyPr>
            <a:normAutofit/>
          </a:bodyPr>
          <a:lstStyle/>
          <a:p>
            <a:r>
              <a:rPr lang="tr-TR" sz="2000" b="1" dirty="0"/>
              <a:t>VLAN (Sanal Yerel Alan Ağı)</a:t>
            </a:r>
            <a:endParaRPr lang="tr-TR" sz="2000" dirty="0"/>
          </a:p>
          <a:p>
            <a:r>
              <a:rPr lang="tr-TR" sz="2000" dirty="0"/>
              <a:t>VLAN (Virtual Local Area Network), fiziksel bir LAN içinde mantıksal olarak ayrılmış ağlardır. VLAN'lar, aynı fiziksel ağ üzerinde farklı ağ segmentleri oluşturarak, trafiği izole eder, güvenliği artırır ve ağ yönetimini kolaylaştırır.</a:t>
            </a:r>
          </a:p>
          <a:p>
            <a:r>
              <a:rPr lang="tr-TR" sz="2000" b="1" dirty="0"/>
              <a:t>VLAN'ın Avantajları:</a:t>
            </a:r>
            <a:endParaRPr lang="tr-TR" sz="2000" dirty="0"/>
          </a:p>
          <a:p>
            <a:r>
              <a:rPr lang="tr-TR" sz="2000" b="1" dirty="0"/>
              <a:t>Trafik İzolasyonu:</a:t>
            </a:r>
            <a:r>
              <a:rPr lang="tr-TR" sz="2000" dirty="0"/>
              <a:t> VLAN'lar, farklı departmanlar veya kullanıcı grupları arasındaki trafiği birbirinden ayırır, bu da güvenliği artırır ve performansı iyileştirir.</a:t>
            </a:r>
          </a:p>
          <a:p>
            <a:r>
              <a:rPr lang="tr-TR" sz="2000" b="1" dirty="0"/>
              <a:t>Esneklik:</a:t>
            </a:r>
            <a:r>
              <a:rPr lang="tr-TR" sz="2000" dirty="0"/>
              <a:t> VLAN'lar, ağ yöneticilerine ağ topolojisini değiştirmeden ağ segmentlerini yeniden yapılandırma esnekliği sağlar.</a:t>
            </a:r>
          </a:p>
          <a:p>
            <a:r>
              <a:rPr lang="tr-TR" sz="2000" b="1" dirty="0"/>
              <a:t>Güvenlik:</a:t>
            </a:r>
            <a:r>
              <a:rPr lang="tr-TR" sz="2000" dirty="0"/>
              <a:t> VLAN'lar, hassas verileri içeren ağ segmentlerini izole ederek güvenliği artırır.</a:t>
            </a:r>
          </a:p>
        </p:txBody>
      </p:sp>
    </p:spTree>
    <p:extLst>
      <p:ext uri="{BB962C8B-B14F-4D97-AF65-F5344CB8AC3E}">
        <p14:creationId xmlns:p14="http://schemas.microsoft.com/office/powerpoint/2010/main" val="38588747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3704"/>
            <a:ext cx="10515600" cy="1325563"/>
          </a:xfrm>
        </p:spPr>
        <p:txBody>
          <a:bodyPr/>
          <a:lstStyle/>
          <a:p>
            <a:r>
              <a:rPr lang="tr-TR" b="1" dirty="0"/>
              <a:t>Ağ </a:t>
            </a:r>
            <a:r>
              <a:rPr lang="tr-TR" b="1" dirty="0" smtClean="0"/>
              <a:t>Teknolojileri</a:t>
            </a:r>
            <a:endParaRPr lang="tr-TR" dirty="0"/>
          </a:p>
        </p:txBody>
      </p:sp>
      <p:sp>
        <p:nvSpPr>
          <p:cNvPr id="3" name="Content Placeholder 2"/>
          <p:cNvSpPr>
            <a:spLocks noGrp="1"/>
          </p:cNvSpPr>
          <p:nvPr>
            <p:ph idx="1"/>
          </p:nvPr>
        </p:nvSpPr>
        <p:spPr>
          <a:xfrm>
            <a:off x="838200" y="2096212"/>
            <a:ext cx="10515600" cy="4351338"/>
          </a:xfrm>
        </p:spPr>
        <p:txBody>
          <a:bodyPr>
            <a:normAutofit/>
          </a:bodyPr>
          <a:lstStyle/>
          <a:p>
            <a:r>
              <a:rPr lang="tr-TR" sz="2400" dirty="0"/>
              <a:t>Ağ teknolojileri sürekli olarak gelişmektedir. Yeni teknolojiler daha yüksek hız, daha fazla güvenlik ve daha fazla bağlantı seçeneği sunmaktadır.</a:t>
            </a:r>
          </a:p>
          <a:p>
            <a:r>
              <a:rPr lang="tr-TR" sz="2400" b="1" dirty="0"/>
              <a:t>Güncel ağ teknolojilerinden bazıları şunlardır:</a:t>
            </a:r>
          </a:p>
          <a:p>
            <a:r>
              <a:rPr lang="tr-TR" sz="2400" b="1" dirty="0"/>
              <a:t>Wi-Fi 6</a:t>
            </a:r>
            <a:r>
              <a:rPr lang="tr-TR" sz="2400" dirty="0"/>
              <a:t>: Daha yüksek hız ve daha düşük gecikme süresi sunan kablosuz bağlantı standardı.</a:t>
            </a:r>
          </a:p>
          <a:p>
            <a:r>
              <a:rPr lang="tr-TR" sz="2400" b="1" dirty="0"/>
              <a:t>Fiber Optik Kablo: </a:t>
            </a:r>
            <a:r>
              <a:rPr lang="tr-TR" sz="2400" dirty="0"/>
              <a:t>Bakır kablodan daha hızlı ve daha güvenli bir bağlantı sağlayan bir kablo türü.</a:t>
            </a:r>
          </a:p>
          <a:p>
            <a:r>
              <a:rPr lang="tr-TR" sz="2400" b="1" dirty="0"/>
              <a:t>5G: </a:t>
            </a:r>
            <a:r>
              <a:rPr lang="tr-TR" sz="2400" dirty="0"/>
              <a:t>Mobil cihazlar için daha yüksek hız ve daha düşük gecikme süresi sunan yeni bir mobil ağ standardı.</a:t>
            </a:r>
          </a:p>
          <a:p>
            <a:endParaRPr lang="tr-TR" dirty="0"/>
          </a:p>
        </p:txBody>
      </p:sp>
    </p:spTree>
    <p:extLst>
      <p:ext uri="{BB962C8B-B14F-4D97-AF65-F5344CB8AC3E}">
        <p14:creationId xmlns:p14="http://schemas.microsoft.com/office/powerpoint/2010/main" val="17800402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Ağ Sorun Giderme Rehberi</a:t>
            </a:r>
          </a:p>
        </p:txBody>
      </p:sp>
      <p:sp>
        <p:nvSpPr>
          <p:cNvPr id="3" name="Content Placeholder 2"/>
          <p:cNvSpPr>
            <a:spLocks noGrp="1"/>
          </p:cNvSpPr>
          <p:nvPr>
            <p:ph idx="1"/>
          </p:nvPr>
        </p:nvSpPr>
        <p:spPr/>
        <p:txBody>
          <a:bodyPr/>
          <a:lstStyle/>
          <a:p>
            <a:r>
              <a:rPr lang="tr-TR" sz="2400" dirty="0" smtClean="0"/>
              <a:t>Bu </a:t>
            </a:r>
            <a:r>
              <a:rPr lang="tr-TR" sz="2400" dirty="0"/>
              <a:t>rehber, ağ sorunlarının giderilmesi için adım adım bir yaklaşımı ele almaktadır. </a:t>
            </a:r>
            <a:endParaRPr lang="tr-TR" sz="2400" dirty="0" smtClean="0"/>
          </a:p>
          <a:p>
            <a:endParaRPr lang="tr-TR" sz="2400" dirty="0" smtClean="0"/>
          </a:p>
          <a:p>
            <a:r>
              <a:rPr lang="tr-TR" sz="2400" dirty="0" smtClean="0"/>
              <a:t>En </a:t>
            </a:r>
            <a:r>
              <a:rPr lang="tr-TR" sz="2400" dirty="0"/>
              <a:t>yaygın sorunların çözümünü içerir, ancak özel sorunlar için teknik destekle iletişime geçmeniz gerekebilir.</a:t>
            </a:r>
          </a:p>
          <a:p>
            <a:endParaRPr lang="tr-TR" dirty="0"/>
          </a:p>
        </p:txBody>
      </p:sp>
    </p:spTree>
    <p:extLst>
      <p:ext uri="{BB962C8B-B14F-4D97-AF65-F5344CB8AC3E}">
        <p14:creationId xmlns:p14="http://schemas.microsoft.com/office/powerpoint/2010/main" val="39729440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885" y="662474"/>
            <a:ext cx="10515600" cy="5710432"/>
          </a:xfrm>
        </p:spPr>
        <p:txBody>
          <a:bodyPr>
            <a:normAutofit fontScale="85000" lnSpcReduction="20000"/>
          </a:bodyPr>
          <a:lstStyle/>
          <a:p>
            <a:pPr marL="0" indent="0">
              <a:buNone/>
            </a:pPr>
            <a:r>
              <a:rPr lang="tr-TR" sz="2400" b="1" dirty="0"/>
              <a:t>1. Bağlantıyı Kontrol Edin</a:t>
            </a:r>
          </a:p>
          <a:p>
            <a:r>
              <a:rPr lang="tr-TR" sz="2400" dirty="0"/>
              <a:t>İlk adım, ağ bağlantısının fiziksel olarak doğru olduğundan emin olmaktır. Bu, tüm kabloların düzgün bir şekilde takılı olduğunu ve ağ cihazlarının (modem, yönlendirici, bilgisayar vb.) açık ve çalışır durumda olduğunu doğrulamayı içerir.</a:t>
            </a:r>
          </a:p>
          <a:p>
            <a:pPr marL="0" indent="0">
              <a:buNone/>
            </a:pPr>
            <a:r>
              <a:rPr lang="tr-TR" sz="2400" b="1" dirty="0"/>
              <a:t>2. Kabloları Kontrol Edin</a:t>
            </a:r>
          </a:p>
          <a:p>
            <a:r>
              <a:rPr lang="tr-TR" sz="2400" dirty="0"/>
              <a:t>Eğer bağlantı sorunları devam ediyorsa, kabloların hasarlı olup olmadığını kontrol etmeniz gerekebilir. Kablolar bükülmüş, kırılmış veya aşınmış olabilir. Bir kablo test cihazı, kabloların doğru şekilde çalışıp çalışmadığını belirlemenize yardımcı olabilir.</a:t>
            </a:r>
          </a:p>
          <a:p>
            <a:pPr marL="0" indent="0">
              <a:buNone/>
            </a:pPr>
            <a:r>
              <a:rPr lang="tr-TR" sz="2400" b="1" dirty="0"/>
              <a:t>3. Ağ Cihazlarını Kontrol Edin</a:t>
            </a:r>
          </a:p>
          <a:p>
            <a:r>
              <a:rPr lang="tr-TR" sz="2400" dirty="0"/>
              <a:t>Ağ cihazlarınız (modem, yönlendirici, switch vb.) doğru çalışıp çalışmadığını kontrol edin. Güç ışıkları yanıyor mu? İnternet bağlantısı var mı? Cihazların doğru şekilde yapılandırıldığından emin olmak için üreticinin kılavuzuna bakın.</a:t>
            </a:r>
          </a:p>
          <a:p>
            <a:pPr marL="0" indent="0">
              <a:buNone/>
            </a:pPr>
            <a:r>
              <a:rPr lang="tr-TR" sz="2400" b="1" dirty="0"/>
              <a:t>4. Yazılım Güncellemelerini Kontrol Edin</a:t>
            </a:r>
          </a:p>
          <a:p>
            <a:r>
              <a:rPr lang="tr-TR" sz="2400" dirty="0"/>
              <a:t>Ağ cihazları, işletim sistemleri ve ağ yazılımları düzenli olarak güncellenmelidir. Güncellemeler genellikle güvenlik açıklarını giderir ve performansı artırır</a:t>
            </a:r>
            <a:r>
              <a:rPr lang="tr-TR" sz="2400" dirty="0" smtClean="0"/>
              <a:t>.</a:t>
            </a:r>
          </a:p>
          <a:p>
            <a:pPr marL="0" indent="0">
              <a:buNone/>
            </a:pPr>
            <a:r>
              <a:rPr lang="tr-TR" sz="2400" b="1" dirty="0"/>
              <a:t>5. Güvenlik Duvarı ve Antivirüs Yazılımını Kontrol Edin</a:t>
            </a:r>
          </a:p>
          <a:p>
            <a:r>
              <a:rPr lang="tr-TR" sz="2400" dirty="0"/>
              <a:t>Güvenlik duvarı veya antivirüs yazılımları, ağ trafiğini engellemek için yapılandırılmış olabilir. Ağ sorunları yaşıyorsanız, güvenlik duvarı ve antivirüs yazılımının kurallarını inceleyin ve bunların ağ bağlantınızı engellemediğinden emin olun.</a:t>
            </a:r>
          </a:p>
          <a:p>
            <a:endParaRPr lang="tr-TR" dirty="0"/>
          </a:p>
          <a:p>
            <a:endParaRPr lang="tr-TR" dirty="0"/>
          </a:p>
        </p:txBody>
      </p:sp>
    </p:spTree>
    <p:extLst>
      <p:ext uri="{BB962C8B-B14F-4D97-AF65-F5344CB8AC3E}">
        <p14:creationId xmlns:p14="http://schemas.microsoft.com/office/powerpoint/2010/main" val="28308119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192" y="1237797"/>
            <a:ext cx="10515600" cy="4351338"/>
          </a:xfrm>
        </p:spPr>
        <p:txBody>
          <a:bodyPr>
            <a:normAutofit fontScale="70000" lnSpcReduction="20000"/>
          </a:bodyPr>
          <a:lstStyle/>
          <a:p>
            <a:r>
              <a:rPr lang="tr-TR" b="1" dirty="0"/>
              <a:t>6. IP Adresi ve DNS Ayarlarını Kontrol Edin</a:t>
            </a:r>
          </a:p>
          <a:p>
            <a:r>
              <a:rPr lang="tr-TR" dirty="0"/>
              <a:t>Ağ cihazlarınız ve bilgisayarınızın doğru IP adresi ve DNS ayarlarına sahip olduğundan emin olun. Yanlış yapılandırılmış IP adresleri veya DNS ayarları ağ sorunlarına neden olabilir. Ağ yöneticinize veya internet sağlayıcınıza bu ayarları nasıl kontrol edeceğiniz konusunda danışın.</a:t>
            </a:r>
          </a:p>
          <a:p>
            <a:r>
              <a:rPr lang="tr-TR" b="1" dirty="0"/>
              <a:t>7. Ağ Bağlantısını Yeniden Başlatın</a:t>
            </a:r>
          </a:p>
          <a:p>
            <a:r>
              <a:rPr lang="tr-TR" dirty="0"/>
              <a:t>Ağ bağlantısını yeniden başlatmak, bazen sorunları çözebilir. Bilgisayarınızdaki ağ adaptörünü devre dışı bırakıp tekrar etkinleştirin veya yönlendiricinizi veya modeminizi kapatıp tekrar açın.</a:t>
            </a:r>
          </a:p>
          <a:p>
            <a:r>
              <a:rPr lang="tr-TR" b="1" dirty="0"/>
              <a:t>8. Diğer Cihazları Kontrol Edin</a:t>
            </a:r>
          </a:p>
          <a:p>
            <a:r>
              <a:rPr lang="tr-TR" dirty="0"/>
              <a:t>Sorunun sadece bir cihazda mı yoksa ağdaki tüm cihazlarda mı olduğunu belirleyin. Eğer sorun sadece bir cihazda ise, sorun muhtemelen o cihazın ayarlarında olabilir. Eğer sorun tüm cihazlarda ise, sorun ağ altyapısındaki bir sorun olabilir.</a:t>
            </a:r>
          </a:p>
          <a:p>
            <a:r>
              <a:rPr lang="tr-TR" b="1" dirty="0"/>
              <a:t>9. Teknik Destekle İletişime Geçin</a:t>
            </a:r>
          </a:p>
          <a:p>
            <a:r>
              <a:rPr lang="tr-TR" dirty="0"/>
              <a:t>Eğer sorunları kendiniz çözemiyorsanız, ağ yöneticinize veya internet sağlayıcınıza başvurun. Teknik destek personeli, ağ sorununuzu tanılayıp çözmenize yardımcı olabilir.</a:t>
            </a:r>
          </a:p>
          <a:p>
            <a:endParaRPr lang="tr-TR" dirty="0"/>
          </a:p>
        </p:txBody>
      </p:sp>
    </p:spTree>
    <p:extLst>
      <p:ext uri="{BB962C8B-B14F-4D97-AF65-F5344CB8AC3E}">
        <p14:creationId xmlns:p14="http://schemas.microsoft.com/office/powerpoint/2010/main" val="31434793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0235"/>
            <a:ext cx="10515600" cy="1325563"/>
          </a:xfrm>
        </p:spPr>
        <p:txBody>
          <a:bodyPr/>
          <a:lstStyle/>
          <a:p>
            <a:pPr algn="ctr"/>
            <a:r>
              <a:rPr lang="tr-TR" b="1" dirty="0"/>
              <a:t>Ev Ağları: Kurulum ve </a:t>
            </a:r>
            <a:r>
              <a:rPr lang="tr-TR" b="1" dirty="0" smtClean="0"/>
              <a:t>Güvenlik</a:t>
            </a:r>
            <a:endParaRPr lang="tr-TR" dirty="0"/>
          </a:p>
        </p:txBody>
      </p:sp>
      <p:sp>
        <p:nvSpPr>
          <p:cNvPr id="3" name="Content Placeholder 2"/>
          <p:cNvSpPr>
            <a:spLocks noGrp="1"/>
          </p:cNvSpPr>
          <p:nvPr>
            <p:ph idx="1"/>
          </p:nvPr>
        </p:nvSpPr>
        <p:spPr>
          <a:xfrm>
            <a:off x="838200" y="2982621"/>
            <a:ext cx="10515600" cy="2167877"/>
          </a:xfrm>
        </p:spPr>
        <p:txBody>
          <a:bodyPr/>
          <a:lstStyle/>
          <a:p>
            <a:r>
              <a:rPr lang="tr-TR" sz="2400" dirty="0" smtClean="0"/>
              <a:t>Bu </a:t>
            </a:r>
            <a:r>
              <a:rPr lang="tr-TR" sz="2400" dirty="0"/>
              <a:t>doküman, ev ağları hakkında temel bilgiler sunar. </a:t>
            </a:r>
            <a:endParaRPr lang="tr-TR" sz="2400" dirty="0" smtClean="0"/>
          </a:p>
          <a:p>
            <a:r>
              <a:rPr lang="tr-TR" sz="2400" dirty="0" smtClean="0"/>
              <a:t>Kablosuz </a:t>
            </a:r>
            <a:r>
              <a:rPr lang="tr-TR" sz="2400" dirty="0"/>
              <a:t>ve kablolu ağlar, ağ güvenliği konuları ve bir ev ağı kurmak için adım adım bir rehber ele alınacaktır.</a:t>
            </a:r>
          </a:p>
          <a:p>
            <a:endParaRPr lang="tr-TR" dirty="0"/>
          </a:p>
        </p:txBody>
      </p:sp>
    </p:spTree>
    <p:extLst>
      <p:ext uri="{BB962C8B-B14F-4D97-AF65-F5344CB8AC3E}">
        <p14:creationId xmlns:p14="http://schemas.microsoft.com/office/powerpoint/2010/main" val="1047031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877" y="335902"/>
            <a:ext cx="10515600" cy="6522098"/>
          </a:xfrm>
        </p:spPr>
        <p:txBody>
          <a:bodyPr>
            <a:normAutofit fontScale="25000" lnSpcReduction="20000"/>
          </a:bodyPr>
          <a:lstStyle/>
          <a:p>
            <a:pPr marL="0" indent="0" algn="ctr">
              <a:buNone/>
            </a:pPr>
            <a:r>
              <a:rPr lang="tr-TR" sz="14400" b="1" dirty="0"/>
              <a:t>Kablosuz </a:t>
            </a:r>
            <a:r>
              <a:rPr lang="tr-TR" sz="14400" b="1" dirty="0" smtClean="0"/>
              <a:t>Ağlar</a:t>
            </a:r>
          </a:p>
          <a:p>
            <a:pPr marL="0" indent="0" algn="ctr">
              <a:buNone/>
            </a:pPr>
            <a:endParaRPr lang="tr-TR" sz="5100" b="1" dirty="0"/>
          </a:p>
          <a:p>
            <a:r>
              <a:rPr lang="tr-TR" sz="8000" dirty="0"/>
              <a:t>Kablosuz ağlar, evlerde ve küçük ofislerde yaygın olarak kullanılan popüler bir ağ türüdür</a:t>
            </a:r>
            <a:r>
              <a:rPr lang="tr-TR" sz="8000" dirty="0" smtClean="0"/>
              <a:t>.</a:t>
            </a:r>
          </a:p>
          <a:p>
            <a:r>
              <a:rPr lang="tr-TR" sz="8000" dirty="0" smtClean="0"/>
              <a:t> </a:t>
            </a:r>
            <a:r>
              <a:rPr lang="tr-TR" sz="8000" dirty="0"/>
              <a:t>Bu ağlarda, cihazlar kablosuz bir yönlendirici (router) aracılığıyla birbirine bağlanır. Kablosuz ağlar, kurulum kolaylığı ve kablosuz cihazların rahatlığı nedeniyle tercih edilir</a:t>
            </a:r>
            <a:r>
              <a:rPr lang="tr-TR" sz="8000" dirty="0" smtClean="0"/>
              <a:t>.</a:t>
            </a:r>
            <a:r>
              <a:rPr lang="tr-TR" sz="8000" b="1" dirty="0"/>
              <a:t> </a:t>
            </a:r>
            <a:endParaRPr lang="tr-TR" sz="8000" b="1" dirty="0" smtClean="0"/>
          </a:p>
          <a:p>
            <a:pPr marL="0" indent="0">
              <a:buNone/>
            </a:pPr>
            <a:endParaRPr lang="tr-TR" sz="8000" b="1" dirty="0" smtClean="0"/>
          </a:p>
          <a:p>
            <a:pPr marL="0" indent="0">
              <a:buNone/>
            </a:pPr>
            <a:r>
              <a:rPr lang="tr-TR" sz="8000" b="1" dirty="0" smtClean="0"/>
              <a:t>Kablosuz </a:t>
            </a:r>
            <a:r>
              <a:rPr lang="tr-TR" sz="8000" b="1" dirty="0"/>
              <a:t>Ağın Avantajları</a:t>
            </a:r>
          </a:p>
          <a:p>
            <a:r>
              <a:rPr lang="tr-TR" sz="8000" dirty="0"/>
              <a:t>Kolay Kurulum: Kablosuz ağlar, kablolu ağlara göre daha kolay kurulur. Kablo çekme ihtiyacı ortadan kalkar.</a:t>
            </a:r>
          </a:p>
          <a:p>
            <a:r>
              <a:rPr lang="tr-TR" sz="8000" dirty="0"/>
              <a:t>Esneklik: Cihazları, ağa bağlanmak için kablolu bir bağlantıya gerek duymadan, evinizin herhangi bir yerinde kullanabilirsiniz.</a:t>
            </a:r>
          </a:p>
          <a:p>
            <a:r>
              <a:rPr lang="tr-TR" sz="8000" dirty="0"/>
              <a:t>Ulaşılabilirlik: Kablosuz ağlar, her türlü cihaza kolayca bağlanma imkanı sunar. Akıllı telefonlar, tabletler, dizüstü bilgisayarlar ve hatta akıllı ev cihazları kablosuz ağa bağlanabilir</a:t>
            </a:r>
            <a:r>
              <a:rPr lang="tr-TR" sz="8000" dirty="0" smtClean="0"/>
              <a:t>.</a:t>
            </a:r>
          </a:p>
          <a:p>
            <a:pPr marL="0" indent="0">
              <a:buNone/>
            </a:pPr>
            <a:r>
              <a:rPr lang="tr-TR" sz="8000" b="1" dirty="0" smtClean="0"/>
              <a:t> </a:t>
            </a:r>
          </a:p>
          <a:p>
            <a:pPr marL="0" indent="0">
              <a:buNone/>
            </a:pPr>
            <a:r>
              <a:rPr lang="tr-TR" sz="8000" b="1" dirty="0" smtClean="0"/>
              <a:t>Kablosuz </a:t>
            </a:r>
            <a:r>
              <a:rPr lang="tr-TR" sz="8000" b="1" dirty="0"/>
              <a:t>Ağın Dezavantajları</a:t>
            </a:r>
          </a:p>
          <a:p>
            <a:r>
              <a:rPr lang="tr-TR" sz="8000" dirty="0"/>
              <a:t>Güvenlik Riskleri: Kablosuz ağlar, kablolu ağlara göre daha az güvenlidir. Şifrelenmemiş bir ağa kolayca erişilebilir.</a:t>
            </a:r>
          </a:p>
          <a:p>
            <a:r>
              <a:rPr lang="tr-TR" sz="8000" dirty="0"/>
              <a:t>Hız Sınırlamaları: Kablolu ağlar, kablosuz ağlara göre daha yüksek hızlar sağlayabilir. Kablosuz ağda, sinyal gücü ve engelleyici unsurlar hızınızı etkileyebilir.</a:t>
            </a:r>
          </a:p>
          <a:p>
            <a:r>
              <a:rPr lang="tr-TR" sz="8000" dirty="0"/>
              <a:t>Sinyal Gücü: Kablosuz ağın sinyali, engeller, mesafe ve diğer faktörlerden etkileneceği için sinyal gücü ve kapsama alanı önemlidir.</a:t>
            </a:r>
          </a:p>
          <a:p>
            <a:endParaRPr lang="tr-TR" sz="8000" dirty="0"/>
          </a:p>
          <a:p>
            <a:endParaRPr lang="tr-TR" sz="8000" dirty="0"/>
          </a:p>
          <a:p>
            <a:endParaRPr lang="tr-TR" sz="8000" dirty="0"/>
          </a:p>
        </p:txBody>
      </p:sp>
    </p:spTree>
    <p:extLst>
      <p:ext uri="{BB962C8B-B14F-4D97-AF65-F5344CB8AC3E}">
        <p14:creationId xmlns:p14="http://schemas.microsoft.com/office/powerpoint/2010/main" val="7863063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6359" y="901278"/>
            <a:ext cx="6352592" cy="1325563"/>
          </a:xfrm>
        </p:spPr>
        <p:txBody>
          <a:bodyPr/>
          <a:lstStyle/>
          <a:p>
            <a:pPr algn="ctr"/>
            <a:r>
              <a:rPr lang="tr-TR" b="1" dirty="0"/>
              <a:t>Kablolu </a:t>
            </a:r>
            <a:r>
              <a:rPr lang="tr-TR" b="1" dirty="0" smtClean="0"/>
              <a:t>Ağlar</a:t>
            </a:r>
            <a:endParaRPr lang="tr-TR" dirty="0"/>
          </a:p>
        </p:txBody>
      </p:sp>
      <p:sp>
        <p:nvSpPr>
          <p:cNvPr id="3" name="Content Placeholder 2"/>
          <p:cNvSpPr>
            <a:spLocks noGrp="1"/>
          </p:cNvSpPr>
          <p:nvPr>
            <p:ph idx="1"/>
          </p:nvPr>
        </p:nvSpPr>
        <p:spPr>
          <a:xfrm>
            <a:off x="5626359" y="2488099"/>
            <a:ext cx="6352592" cy="2849012"/>
          </a:xfrm>
        </p:spPr>
        <p:txBody>
          <a:bodyPr>
            <a:normAutofit/>
          </a:bodyPr>
          <a:lstStyle/>
          <a:p>
            <a:r>
              <a:rPr lang="tr-TR" sz="2000" dirty="0"/>
              <a:t>Kablolu ağlar, daha yüksek hız ve güvenilirlik sağlayan bir ağ türüdür. </a:t>
            </a:r>
            <a:endParaRPr lang="tr-TR" sz="2000" dirty="0" smtClean="0"/>
          </a:p>
          <a:p>
            <a:r>
              <a:rPr lang="tr-TR" sz="2000" dirty="0" smtClean="0"/>
              <a:t>Cihazlar</a:t>
            </a:r>
            <a:r>
              <a:rPr lang="tr-TR" sz="2000" dirty="0"/>
              <a:t>, Ethernet kabloları aracılığıyla yönlendiriciye bağlanır. </a:t>
            </a:r>
            <a:endParaRPr lang="tr-TR" sz="2000" dirty="0" smtClean="0"/>
          </a:p>
          <a:p>
            <a:r>
              <a:rPr lang="tr-TR" sz="2000" dirty="0" smtClean="0"/>
              <a:t>Kablolu </a:t>
            </a:r>
            <a:r>
              <a:rPr lang="tr-TR" sz="2000" dirty="0"/>
              <a:t>ağlar, genellikle oyun oynamak, büyük dosya indirmek veya yüksek bant genişliği gerektiren diğer görevler için tercih edilir.</a:t>
            </a:r>
          </a:p>
          <a:p>
            <a:endParaRPr lang="tr-TR" sz="2000" dirty="0"/>
          </a:p>
        </p:txBody>
      </p:sp>
      <p:pic>
        <p:nvPicPr>
          <p:cNvPr id="4" name="Picture 3"/>
          <p:cNvPicPr>
            <a:picLocks noChangeAspect="1"/>
          </p:cNvPicPr>
          <p:nvPr/>
        </p:nvPicPr>
        <p:blipFill>
          <a:blip r:embed="rId2"/>
          <a:stretch>
            <a:fillRect/>
          </a:stretch>
        </p:blipFill>
        <p:spPr>
          <a:xfrm>
            <a:off x="0" y="0"/>
            <a:ext cx="5334000" cy="6858000"/>
          </a:xfrm>
          <a:prstGeom prst="rect">
            <a:avLst/>
          </a:prstGeom>
        </p:spPr>
      </p:pic>
    </p:spTree>
    <p:extLst>
      <p:ext uri="{BB962C8B-B14F-4D97-AF65-F5344CB8AC3E}">
        <p14:creationId xmlns:p14="http://schemas.microsoft.com/office/powerpoint/2010/main" val="2920294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927" y="920554"/>
            <a:ext cx="10515600" cy="4845763"/>
          </a:xfrm>
        </p:spPr>
        <p:txBody>
          <a:bodyPr>
            <a:normAutofit fontScale="70000" lnSpcReduction="20000"/>
          </a:bodyPr>
          <a:lstStyle/>
          <a:p>
            <a:pPr marL="0" indent="0">
              <a:buNone/>
            </a:pPr>
            <a:r>
              <a:rPr lang="tr-TR" b="1" dirty="0"/>
              <a:t>Kablolu Ağın Avantajları</a:t>
            </a:r>
          </a:p>
          <a:p>
            <a:r>
              <a:rPr lang="tr-TR" dirty="0"/>
              <a:t>Hız: Kablolu ağlar, kablosuz ağlara göre daha hızlı veri aktarım hızı sağlar. Bu, özellikle büyük dosya indirmek veya oyun oynamak gibi yüksek bant genişliği gerektiren görevler için önemlidir.</a:t>
            </a:r>
          </a:p>
          <a:p>
            <a:r>
              <a:rPr lang="tr-TR" dirty="0"/>
              <a:t>Güvenlik: Kablolu ağlar, kablosuz ağlara göre daha güvenlidir. Kablolu bir ağda, güvenlik duvarı ve şifreleme gibi güvenlik önlemleri daha etkilidir.</a:t>
            </a:r>
          </a:p>
          <a:p>
            <a:r>
              <a:rPr lang="tr-TR" dirty="0"/>
              <a:t>Güvenilirlik: Kablolu ağlar, kablosuz ağlara göre daha güvenilirdir. Kablosuz ağlarda, sinyal kesintisi veya müdahale gibi sorunlar daha olasıdır.</a:t>
            </a:r>
          </a:p>
          <a:p>
            <a:pPr marL="0" indent="0">
              <a:buNone/>
            </a:pPr>
            <a:endParaRPr lang="tr-TR" b="1" dirty="0" smtClean="0"/>
          </a:p>
          <a:p>
            <a:pPr marL="0" indent="0">
              <a:buNone/>
            </a:pPr>
            <a:r>
              <a:rPr lang="tr-TR" b="1" dirty="0" smtClean="0"/>
              <a:t>Kablolu </a:t>
            </a:r>
            <a:r>
              <a:rPr lang="tr-TR" b="1" dirty="0"/>
              <a:t>Ağın Dezavantajları</a:t>
            </a:r>
          </a:p>
          <a:p>
            <a:r>
              <a:rPr lang="tr-TR" dirty="0"/>
              <a:t>Kurulum Zorluğu: Kablolu ağlar, kablosuz ağlara göre daha zor kurulur. Kablo çekme işlemi zaman alıcı ve zahmetli olabilir.</a:t>
            </a:r>
          </a:p>
          <a:p>
            <a:r>
              <a:rPr lang="tr-TR" dirty="0"/>
              <a:t>Esneklik Sıkıntısı: Kablolu ağlarda, cihazları ağa bağlamak için kablolu bir bağlantıya ihtiyaç duyarsınız. Bu, cihazları hareket ettirmeyi veya yeni cihazlar eklemeyi zorlaştırabilir.</a:t>
            </a:r>
          </a:p>
          <a:p>
            <a:r>
              <a:rPr lang="tr-TR" dirty="0"/>
              <a:t>Görsel Dağınıklık: Kablolar, özellikle estetik bir görünüm önemliyse, görsel dağınıklık yaratabilir.</a:t>
            </a:r>
          </a:p>
          <a:p>
            <a:endParaRPr lang="tr-TR" dirty="0"/>
          </a:p>
        </p:txBody>
      </p:sp>
    </p:spTree>
    <p:extLst>
      <p:ext uri="{BB962C8B-B14F-4D97-AF65-F5344CB8AC3E}">
        <p14:creationId xmlns:p14="http://schemas.microsoft.com/office/powerpoint/2010/main" val="5615340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Ağ </a:t>
            </a:r>
            <a:r>
              <a:rPr lang="tr-TR" b="1" dirty="0" smtClean="0"/>
              <a:t>Güvenliği</a:t>
            </a:r>
            <a:endParaRPr lang="tr-TR" dirty="0"/>
          </a:p>
        </p:txBody>
      </p:sp>
      <p:sp>
        <p:nvSpPr>
          <p:cNvPr id="3" name="Content Placeholder 2"/>
          <p:cNvSpPr>
            <a:spLocks noGrp="1"/>
          </p:cNvSpPr>
          <p:nvPr>
            <p:ph idx="1"/>
          </p:nvPr>
        </p:nvSpPr>
        <p:spPr/>
        <p:txBody>
          <a:bodyPr>
            <a:normAutofit/>
          </a:bodyPr>
          <a:lstStyle/>
          <a:p>
            <a:r>
              <a:rPr lang="tr-TR" sz="2400" dirty="0" smtClean="0"/>
              <a:t>Ev </a:t>
            </a:r>
            <a:r>
              <a:rPr lang="tr-TR" sz="2400" dirty="0"/>
              <a:t>ağınızı şifreleme, güvenlik duvarı ve yazılım güncellemeleri kullanarak güvenli bir şekilde korumanız çok önemlidir.</a:t>
            </a:r>
          </a:p>
          <a:p>
            <a:r>
              <a:rPr lang="tr-TR" sz="2400" dirty="0"/>
              <a:t>Güçlü bir şifre kullanmak, ağınıza yetkisiz erişimi önlemek için temel bir güvenlik önlemidir.</a:t>
            </a:r>
          </a:p>
          <a:p>
            <a:r>
              <a:rPr lang="tr-TR" sz="2400" dirty="0"/>
              <a:t>Güvenlik duvarı, ağınıza gelen ve giden trafiği denetleyerek yetkisiz erişimi önlemeye yardımcı olur.</a:t>
            </a:r>
          </a:p>
          <a:p>
            <a:r>
              <a:rPr lang="tr-TR" sz="2400" dirty="0" smtClean="0"/>
              <a:t>Yazılım güncellemeleri, ağ güvenliğini artırmak için önemlidir çünkü güvenlik açıklarını giderir ve yeni tehditlere karşı koruma sağlar.</a:t>
            </a:r>
          </a:p>
          <a:p>
            <a:endParaRPr lang="tr-TR" sz="2400" dirty="0"/>
          </a:p>
        </p:txBody>
      </p:sp>
    </p:spTree>
    <p:extLst>
      <p:ext uri="{BB962C8B-B14F-4D97-AF65-F5344CB8AC3E}">
        <p14:creationId xmlns:p14="http://schemas.microsoft.com/office/powerpoint/2010/main" val="27044185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Ev Ağınızı </a:t>
            </a:r>
            <a:r>
              <a:rPr lang="tr-TR" b="1" dirty="0" smtClean="0"/>
              <a:t>Koruma</a:t>
            </a:r>
            <a:endParaRPr lang="tr-TR" dirty="0"/>
          </a:p>
        </p:txBody>
      </p:sp>
      <p:sp>
        <p:nvSpPr>
          <p:cNvPr id="3" name="Content Placeholder 2"/>
          <p:cNvSpPr>
            <a:spLocks noGrp="1"/>
          </p:cNvSpPr>
          <p:nvPr>
            <p:ph idx="1"/>
          </p:nvPr>
        </p:nvSpPr>
        <p:spPr>
          <a:xfrm>
            <a:off x="838200" y="2086882"/>
            <a:ext cx="10515600" cy="4351338"/>
          </a:xfrm>
        </p:spPr>
        <p:txBody>
          <a:bodyPr>
            <a:normAutofit/>
          </a:bodyPr>
          <a:lstStyle/>
          <a:p>
            <a:r>
              <a:rPr lang="tr-TR" sz="2000" b="1" dirty="0" smtClean="0"/>
              <a:t>Güçlü </a:t>
            </a:r>
            <a:r>
              <a:rPr lang="tr-TR" sz="2000" b="1" dirty="0"/>
              <a:t>Şifreler Kullanın</a:t>
            </a:r>
          </a:p>
          <a:p>
            <a:r>
              <a:rPr lang="tr-TR" sz="2000" dirty="0"/>
              <a:t>Yönlendiricinizin şifresini düzenli olarak değiştirin ve karmaşık şifreler seçin.</a:t>
            </a:r>
          </a:p>
          <a:p>
            <a:r>
              <a:rPr lang="tr-TR" sz="2000" b="1" dirty="0"/>
              <a:t>Güvenlik Duvarını Etkinleştirin</a:t>
            </a:r>
          </a:p>
          <a:p>
            <a:r>
              <a:rPr lang="tr-TR" sz="2000" dirty="0"/>
              <a:t>Yönlendiricinizin güvenlik duvarını etkinleştirin ve mümkünse ek güvenlik duvarı yazılımları kullanın.</a:t>
            </a:r>
          </a:p>
          <a:p>
            <a:r>
              <a:rPr lang="tr-TR" sz="2000" b="1" dirty="0"/>
              <a:t>Yazılımları Güncel Tutun</a:t>
            </a:r>
          </a:p>
          <a:p>
            <a:r>
              <a:rPr lang="tr-TR" sz="2000" dirty="0"/>
              <a:t>Yönlendiricinizin ve bağlı cihazlarınızın yazılımını düzenli olarak güncelleyin.</a:t>
            </a:r>
          </a:p>
          <a:p>
            <a:r>
              <a:rPr lang="tr-TR" sz="2000" b="1" dirty="0"/>
              <a:t>Güvenlik Ayarlarını Kontrol Edin</a:t>
            </a:r>
          </a:p>
          <a:p>
            <a:r>
              <a:rPr lang="tr-TR" sz="2000" dirty="0"/>
              <a:t>Yönlendiricinizin güvenlik ayarlarını düzenli olarak inceleyin ve gerekli ayarlamaları yapın.</a:t>
            </a:r>
          </a:p>
          <a:p>
            <a:endParaRPr lang="tr-TR" sz="2000" dirty="0"/>
          </a:p>
        </p:txBody>
      </p:sp>
    </p:spTree>
    <p:extLst>
      <p:ext uri="{BB962C8B-B14F-4D97-AF65-F5344CB8AC3E}">
        <p14:creationId xmlns:p14="http://schemas.microsoft.com/office/powerpoint/2010/main" val="3446227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b="1" dirty="0"/>
              <a:t>WLAN</a:t>
            </a:r>
            <a:endParaRPr lang="tr-TR" dirty="0"/>
          </a:p>
        </p:txBody>
      </p:sp>
      <p:sp>
        <p:nvSpPr>
          <p:cNvPr id="3" name="Content Placeholder 2"/>
          <p:cNvSpPr>
            <a:spLocks noGrp="1"/>
          </p:cNvSpPr>
          <p:nvPr>
            <p:ph idx="1"/>
          </p:nvPr>
        </p:nvSpPr>
        <p:spPr>
          <a:xfrm>
            <a:off x="968829" y="1690688"/>
            <a:ext cx="8651033" cy="4654128"/>
          </a:xfrm>
        </p:spPr>
        <p:txBody>
          <a:bodyPr>
            <a:noAutofit/>
          </a:bodyPr>
          <a:lstStyle/>
          <a:p>
            <a:pPr fontAlgn="base"/>
            <a:r>
              <a:rPr lang="en-US" sz="2000" b="1" dirty="0"/>
              <a:t>WLAN </a:t>
            </a:r>
            <a:r>
              <a:rPr lang="en-US" sz="2000" b="1" dirty="0" err="1"/>
              <a:t>Nedir</a:t>
            </a:r>
            <a:r>
              <a:rPr lang="en-US" sz="2000" b="1" dirty="0"/>
              <a:t> ( Wireless Local Area Network )</a:t>
            </a:r>
          </a:p>
          <a:p>
            <a:r>
              <a:rPr lang="tr-TR" sz="2000" dirty="0"/>
              <a:t>Türkçede Kablosuz Yerel Ağ olarak anılır. Bu ağ türünün ismi genellikle </a:t>
            </a:r>
            <a:r>
              <a:rPr lang="tr-TR" sz="2000" b="1" dirty="0"/>
              <a:t>WAN</a:t>
            </a:r>
            <a:r>
              <a:rPr lang="tr-TR" sz="2000" dirty="0"/>
              <a:t> ile karıştırılmaktadır. </a:t>
            </a:r>
            <a:endParaRPr lang="tr-TR" sz="2000" dirty="0" smtClean="0"/>
          </a:p>
          <a:p>
            <a:r>
              <a:rPr lang="tr-TR" sz="2000" dirty="0" smtClean="0"/>
              <a:t>Yerel </a:t>
            </a:r>
            <a:r>
              <a:rPr lang="tr-TR" sz="2000" dirty="0"/>
              <a:t>ağda olduğu gibi ethernet standartlarına uygun olarak çalışmaktadır. </a:t>
            </a:r>
            <a:endParaRPr lang="tr-TR" sz="2000" dirty="0" smtClean="0"/>
          </a:p>
          <a:p>
            <a:r>
              <a:rPr lang="tr-TR" sz="2000" dirty="0" smtClean="0"/>
              <a:t>Kablo </a:t>
            </a:r>
            <a:r>
              <a:rPr lang="tr-TR" sz="2000" dirty="0"/>
              <a:t>yerine Wireless Access Point’ler aracılığı ile iletişim sağlanmaktadır. Kablolu kullanıcılar ile kablosuz kullanıcılar arasında iletişim sağlamak için Wireless Access Pointlerde bir de kablo girişi vardır</a:t>
            </a:r>
            <a:r>
              <a:rPr lang="tr-TR" sz="2000" dirty="0" smtClean="0"/>
              <a:t>.</a:t>
            </a:r>
          </a:p>
          <a:p>
            <a:r>
              <a:rPr lang="tr-TR" sz="2000" dirty="0" smtClean="0"/>
              <a:t> </a:t>
            </a:r>
            <a:r>
              <a:rPr lang="tr-TR" sz="2000" dirty="0"/>
              <a:t>Bu donanımlar kablosuz yayını, kablolu ağa dahil etmek için kullanılırlar</a:t>
            </a:r>
            <a:r>
              <a:rPr lang="tr-TR" sz="2000" dirty="0" smtClean="0"/>
              <a:t>.</a:t>
            </a:r>
          </a:p>
          <a:p>
            <a:pPr fontAlgn="base"/>
            <a:endParaRPr lang="tr-TR" sz="2000" b="1" dirty="0" smtClean="0"/>
          </a:p>
          <a:p>
            <a:pPr fontAlgn="base"/>
            <a:r>
              <a:rPr lang="tr-TR" sz="2000" b="1" dirty="0" smtClean="0"/>
              <a:t>MAN </a:t>
            </a:r>
            <a:r>
              <a:rPr lang="tr-TR" sz="2000" b="1" dirty="0"/>
              <a:t>(Metropolitan Area Network) :</a:t>
            </a:r>
          </a:p>
          <a:p>
            <a:pPr fontAlgn="base"/>
            <a:r>
              <a:rPr lang="tr-TR" sz="2000" dirty="0"/>
              <a:t>Şehirlerarası kurulan bilgisayar ağlarına verilen isimdir. Ancak bu terim günümüzde kullanılmamaktadır. Yerine </a:t>
            </a:r>
            <a:r>
              <a:rPr lang="tr-TR" sz="2000" b="1" dirty="0"/>
              <a:t>WAN</a:t>
            </a:r>
            <a:r>
              <a:rPr lang="tr-TR" sz="2000" dirty="0"/>
              <a:t> terimi tercih edilmektedir.</a:t>
            </a:r>
          </a:p>
          <a:p>
            <a:endParaRPr lang="tr-TR" sz="2000" dirty="0"/>
          </a:p>
        </p:txBody>
      </p:sp>
    </p:spTree>
    <p:extLst>
      <p:ext uri="{BB962C8B-B14F-4D97-AF65-F5344CB8AC3E}">
        <p14:creationId xmlns:p14="http://schemas.microsoft.com/office/powerpoint/2010/main" val="33862110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962"/>
            <a:ext cx="10515600" cy="1325563"/>
          </a:xfrm>
        </p:spPr>
        <p:txBody>
          <a:bodyPr/>
          <a:lstStyle/>
          <a:p>
            <a:pPr algn="ctr"/>
            <a:r>
              <a:rPr lang="tr-TR" b="1" dirty="0"/>
              <a:t>Ağ Kurulumu İçin </a:t>
            </a:r>
            <a:r>
              <a:rPr lang="tr-TR" b="1" dirty="0" smtClean="0"/>
              <a:t>İpuçları</a:t>
            </a:r>
            <a:endParaRPr lang="tr-TR" dirty="0"/>
          </a:p>
        </p:txBody>
      </p:sp>
      <p:sp>
        <p:nvSpPr>
          <p:cNvPr id="3" name="Content Placeholder 2"/>
          <p:cNvSpPr>
            <a:spLocks noGrp="1"/>
          </p:cNvSpPr>
          <p:nvPr>
            <p:ph idx="1"/>
          </p:nvPr>
        </p:nvSpPr>
        <p:spPr>
          <a:xfrm>
            <a:off x="838200" y="2805340"/>
            <a:ext cx="10515600" cy="3016963"/>
          </a:xfrm>
        </p:spPr>
        <p:txBody>
          <a:bodyPr>
            <a:normAutofit/>
          </a:bodyPr>
          <a:lstStyle/>
          <a:p>
            <a:r>
              <a:rPr lang="tr-TR" sz="2000" dirty="0" smtClean="0"/>
              <a:t>Bir </a:t>
            </a:r>
            <a:r>
              <a:rPr lang="tr-TR" sz="2000" dirty="0"/>
              <a:t>ev ağı kurarken, yönlendiricinizi stratejik bir konuma yerleştirmek, kablosuz ağ sinyallerini güçlendirmek ve performansı optimize etmek için birkaç ipucu izleyin.</a:t>
            </a:r>
          </a:p>
          <a:p>
            <a:r>
              <a:rPr lang="tr-TR" sz="2000" dirty="0"/>
              <a:t>Yönlendiricinizi evinizin merkezinde yerleştirin ve kablosuz sinyallerin duvarlar ve engeller tarafından engellenmesini önleyin.</a:t>
            </a:r>
          </a:p>
          <a:p>
            <a:r>
              <a:rPr lang="tr-TR" sz="2000" dirty="0"/>
              <a:t>Kablosuz ağ performansını artırmak için, yönlendiricinizle aynı kablosuz ağ bandında çalışan diğer cihazların sayısını azaltın.</a:t>
            </a:r>
          </a:p>
          <a:p>
            <a:r>
              <a:rPr lang="tr-TR" sz="2000" dirty="0"/>
              <a:t>Yönlendiricinizi düzenli olarak yeniden başlatın, bu işlem performans sorunlarını gidermeye ve ağ bağlantısını optimize etmeye yardımcı olur.</a:t>
            </a:r>
          </a:p>
          <a:p>
            <a:endParaRPr lang="tr-TR" sz="2000" dirty="0"/>
          </a:p>
        </p:txBody>
      </p:sp>
    </p:spTree>
    <p:extLst>
      <p:ext uri="{BB962C8B-B14F-4D97-AF65-F5344CB8AC3E}">
        <p14:creationId xmlns:p14="http://schemas.microsoft.com/office/powerpoint/2010/main" val="16109461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836" y="2133535"/>
            <a:ext cx="10515600" cy="2830351"/>
          </a:xfrm>
        </p:spPr>
        <p:txBody>
          <a:bodyPr/>
          <a:lstStyle/>
          <a:p>
            <a:pPr>
              <a:buFont typeface="Wingdings" panose="05000000000000000000" pitchFamily="2" charset="2"/>
              <a:buChar char="ü"/>
            </a:pPr>
            <a:r>
              <a:rPr lang="tr-TR" dirty="0"/>
              <a:t>Bu sunum, ağ kurma ve kablolama konusunda temel bilgiler sağlamayı amaçlamıştır. </a:t>
            </a:r>
            <a:endParaRPr lang="tr-TR" dirty="0" smtClean="0"/>
          </a:p>
          <a:p>
            <a:pPr>
              <a:buFont typeface="Wingdings" panose="05000000000000000000" pitchFamily="2" charset="2"/>
              <a:buChar char="ü"/>
            </a:pPr>
            <a:r>
              <a:rPr lang="tr-TR" dirty="0" smtClean="0"/>
              <a:t>Bu </a:t>
            </a:r>
            <a:r>
              <a:rPr lang="tr-TR" dirty="0"/>
              <a:t>temel bilgileri kullanarak, kendi ağınızı oluşturabilir veya var olan ağınızı yönetebilir ve sorunlarını giderebilirsiniz. </a:t>
            </a:r>
          </a:p>
          <a:p>
            <a:pPr>
              <a:buFont typeface="Wingdings" panose="05000000000000000000" pitchFamily="2" charset="2"/>
              <a:buChar char="ü"/>
            </a:pPr>
            <a:endParaRPr lang="tr-TR" dirty="0"/>
          </a:p>
        </p:txBody>
      </p:sp>
    </p:spTree>
    <p:extLst>
      <p:ext uri="{BB962C8B-B14F-4D97-AF65-F5344CB8AC3E}">
        <p14:creationId xmlns:p14="http://schemas.microsoft.com/office/powerpoint/2010/main" val="7332776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878" y="2137942"/>
            <a:ext cx="10515600" cy="1325563"/>
          </a:xfrm>
        </p:spPr>
        <p:txBody>
          <a:bodyPr>
            <a:normAutofit/>
          </a:bodyPr>
          <a:lstStyle/>
          <a:p>
            <a:pPr algn="ctr"/>
            <a:r>
              <a:rPr lang="tr-TR" b="1" dirty="0"/>
              <a:t>BENİ DİNLEDİĞİNİZ İÇİN </a:t>
            </a:r>
            <a:r>
              <a:rPr lang="tr-TR" b="1" dirty="0" smtClean="0"/>
              <a:t>TEŞEKKÜRLER</a:t>
            </a:r>
            <a:endParaRPr lang="tr-TR" b="1" dirty="0"/>
          </a:p>
        </p:txBody>
      </p:sp>
      <p:sp>
        <p:nvSpPr>
          <p:cNvPr id="3" name="Content Placeholder 2"/>
          <p:cNvSpPr>
            <a:spLocks noGrp="1"/>
          </p:cNvSpPr>
          <p:nvPr>
            <p:ph idx="1"/>
          </p:nvPr>
        </p:nvSpPr>
        <p:spPr>
          <a:xfrm>
            <a:off x="800878" y="3869029"/>
            <a:ext cx="10515600" cy="1281469"/>
          </a:xfrm>
        </p:spPr>
        <p:txBody>
          <a:bodyPr/>
          <a:lstStyle/>
          <a:p>
            <a:pPr marL="0" indent="0" algn="ctr">
              <a:buNone/>
            </a:pPr>
            <a:r>
              <a:rPr lang="tr-TR" dirty="0" smtClean="0"/>
              <a:t>HAMZA MERT BOYRAZLI</a:t>
            </a:r>
          </a:p>
          <a:p>
            <a:pPr marL="0" indent="0" algn="ctr">
              <a:buNone/>
            </a:pPr>
            <a:r>
              <a:rPr lang="tr-TR" dirty="0" smtClean="0"/>
              <a:t>23740095</a:t>
            </a:r>
            <a:endParaRPr lang="tr-TR" dirty="0"/>
          </a:p>
        </p:txBody>
      </p:sp>
    </p:spTree>
    <p:extLst>
      <p:ext uri="{BB962C8B-B14F-4D97-AF65-F5344CB8AC3E}">
        <p14:creationId xmlns:p14="http://schemas.microsoft.com/office/powerpoint/2010/main" val="3119976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13" y="822325"/>
            <a:ext cx="6739218" cy="1325563"/>
          </a:xfrm>
        </p:spPr>
        <p:txBody>
          <a:bodyPr/>
          <a:lstStyle/>
          <a:p>
            <a:r>
              <a:rPr lang="tr-TR" b="1" dirty="0" smtClean="0"/>
              <a:t>AĞ TOPOLOJİLERİ</a:t>
            </a:r>
            <a:endParaRPr lang="tr-TR" b="1" dirty="0"/>
          </a:p>
        </p:txBody>
      </p:sp>
      <p:sp>
        <p:nvSpPr>
          <p:cNvPr id="3" name="Content Placeholder 2"/>
          <p:cNvSpPr>
            <a:spLocks noGrp="1"/>
          </p:cNvSpPr>
          <p:nvPr>
            <p:ph idx="1"/>
          </p:nvPr>
        </p:nvSpPr>
        <p:spPr>
          <a:xfrm>
            <a:off x="110413" y="2147888"/>
            <a:ext cx="6739218" cy="4058914"/>
          </a:xfrm>
        </p:spPr>
        <p:txBody>
          <a:bodyPr/>
          <a:lstStyle/>
          <a:p>
            <a:r>
              <a:rPr lang="tr-TR" sz="2000" b="1" dirty="0"/>
              <a:t>Yıldız Topolojisi</a:t>
            </a:r>
          </a:p>
          <a:p>
            <a:r>
              <a:rPr lang="tr-TR" sz="2000" dirty="0"/>
              <a:t>Yıldız topolojisi, tüm cihazların merkezi bir cihaza, genellikle bir anahtar veya yönlendiriciye bağlı olduğu bir topolojidir. </a:t>
            </a:r>
            <a:endParaRPr lang="tr-TR" sz="2000" dirty="0" smtClean="0"/>
          </a:p>
          <a:p>
            <a:r>
              <a:rPr lang="tr-TR" sz="2000" dirty="0" smtClean="0"/>
              <a:t>Bu </a:t>
            </a:r>
            <a:r>
              <a:rPr lang="tr-TR" sz="2000" dirty="0"/>
              <a:t>merkezi cihaz, ağdaki iletişimin kontrolünü sağlar. </a:t>
            </a:r>
            <a:endParaRPr lang="tr-TR" sz="2000" dirty="0" smtClean="0"/>
          </a:p>
          <a:p>
            <a:r>
              <a:rPr lang="tr-TR" sz="2000" dirty="0" smtClean="0"/>
              <a:t>Yıldız </a:t>
            </a:r>
            <a:r>
              <a:rPr lang="tr-TR" sz="2000" dirty="0"/>
              <a:t>topolojisinin en büyük avantajı, bir cihaz arızalandığında diğer cihazları etkilememesidir. Ayrıca, ağın kurulumu ve yönetimi kolaydır. </a:t>
            </a:r>
            <a:endParaRPr lang="tr-TR" sz="2000" dirty="0" smtClean="0"/>
          </a:p>
          <a:p>
            <a:r>
              <a:rPr lang="tr-TR" sz="2000" dirty="0" smtClean="0"/>
              <a:t>Dezavantajları </a:t>
            </a:r>
            <a:r>
              <a:rPr lang="tr-TR" sz="2000" dirty="0"/>
              <a:t>ise merkezi cihazın arızalanması durumunda tüm ağın çökmesi ve ağın genişletilmesinin zor olmasıdır.</a:t>
            </a:r>
          </a:p>
          <a:p>
            <a:endParaRPr lang="tr-TR" dirty="0"/>
          </a:p>
        </p:txBody>
      </p:sp>
      <p:pic>
        <p:nvPicPr>
          <p:cNvPr id="4" name="Picture 3"/>
          <p:cNvPicPr>
            <a:picLocks noChangeAspect="1"/>
          </p:cNvPicPr>
          <p:nvPr/>
        </p:nvPicPr>
        <p:blipFill>
          <a:blip r:embed="rId2"/>
          <a:stretch>
            <a:fillRect/>
          </a:stretch>
        </p:blipFill>
        <p:spPr>
          <a:xfrm>
            <a:off x="6849631" y="0"/>
            <a:ext cx="5342369" cy="6868761"/>
          </a:xfrm>
          <a:prstGeom prst="rect">
            <a:avLst/>
          </a:prstGeom>
        </p:spPr>
      </p:pic>
    </p:spTree>
    <p:extLst>
      <p:ext uri="{BB962C8B-B14F-4D97-AF65-F5344CB8AC3E}">
        <p14:creationId xmlns:p14="http://schemas.microsoft.com/office/powerpoint/2010/main" val="3087842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87" y="441309"/>
            <a:ext cx="10515600" cy="1325563"/>
          </a:xfrm>
        </p:spPr>
        <p:txBody>
          <a:bodyPr/>
          <a:lstStyle/>
          <a:p>
            <a:r>
              <a:rPr lang="tr-TR" b="1" dirty="0"/>
              <a:t>Otobüs </a:t>
            </a:r>
            <a:r>
              <a:rPr lang="tr-TR" b="1" dirty="0" smtClean="0"/>
              <a:t>Topolojisi</a:t>
            </a:r>
            <a:endParaRPr lang="tr-TR" dirty="0"/>
          </a:p>
        </p:txBody>
      </p:sp>
      <p:sp>
        <p:nvSpPr>
          <p:cNvPr id="3" name="Content Placeholder 2"/>
          <p:cNvSpPr>
            <a:spLocks noGrp="1"/>
          </p:cNvSpPr>
          <p:nvPr>
            <p:ph idx="1"/>
          </p:nvPr>
        </p:nvSpPr>
        <p:spPr>
          <a:xfrm>
            <a:off x="0" y="2208181"/>
            <a:ext cx="6971522" cy="3651444"/>
          </a:xfrm>
        </p:spPr>
        <p:txBody>
          <a:bodyPr/>
          <a:lstStyle/>
          <a:p>
            <a:r>
              <a:rPr lang="tr-TR" sz="2000" dirty="0" smtClean="0"/>
              <a:t>Otobüs </a:t>
            </a:r>
            <a:r>
              <a:rPr lang="tr-TR" sz="2000" dirty="0"/>
              <a:t>topolojisi, tüm cihazların tek bir kabloya bağlı olduğu bir topolojidir. </a:t>
            </a:r>
            <a:endParaRPr lang="tr-TR" sz="2000" dirty="0" smtClean="0"/>
          </a:p>
          <a:p>
            <a:r>
              <a:rPr lang="tr-TR" sz="2000" dirty="0" smtClean="0"/>
              <a:t>Bu </a:t>
            </a:r>
            <a:r>
              <a:rPr lang="tr-TR" sz="2000" dirty="0"/>
              <a:t>kablo, tüm ağdaki iletişimin geçtiği ortak bir kanal görevi görür. </a:t>
            </a:r>
            <a:endParaRPr lang="tr-TR" sz="2000" dirty="0" smtClean="0"/>
          </a:p>
          <a:p>
            <a:r>
              <a:rPr lang="tr-TR" sz="2000" dirty="0" smtClean="0"/>
              <a:t>Otobüs </a:t>
            </a:r>
            <a:r>
              <a:rPr lang="tr-TR" sz="2000" dirty="0"/>
              <a:t>topolojisinin en büyük avantajı, kurulumunun kolay ve maliyetinin düşük olmasıdır. </a:t>
            </a:r>
            <a:endParaRPr lang="tr-TR" sz="2000" dirty="0" smtClean="0"/>
          </a:p>
          <a:p>
            <a:r>
              <a:rPr lang="tr-TR" sz="2000" dirty="0" smtClean="0"/>
              <a:t>Dezavantajları </a:t>
            </a:r>
            <a:r>
              <a:rPr lang="tr-TR" sz="2000" dirty="0"/>
              <a:t>ise bir cihaz arızalandığında tüm ağın çökmesi, kablo arızası durumunda tüm ağın devre dışı kalması ve ağın genişletilmesinin zor olmasıdır.</a:t>
            </a:r>
          </a:p>
          <a:p>
            <a:endParaRPr lang="tr-TR" dirty="0"/>
          </a:p>
        </p:txBody>
      </p:sp>
      <p:pic>
        <p:nvPicPr>
          <p:cNvPr id="4" name="Picture 3"/>
          <p:cNvPicPr>
            <a:picLocks noChangeAspect="1"/>
          </p:cNvPicPr>
          <p:nvPr/>
        </p:nvPicPr>
        <p:blipFill>
          <a:blip r:embed="rId2"/>
          <a:stretch>
            <a:fillRect/>
          </a:stretch>
        </p:blipFill>
        <p:spPr>
          <a:xfrm>
            <a:off x="6858003" y="0"/>
            <a:ext cx="5333998" cy="6858000"/>
          </a:xfrm>
          <a:prstGeom prst="rect">
            <a:avLst/>
          </a:prstGeom>
        </p:spPr>
      </p:pic>
    </p:spTree>
    <p:extLst>
      <p:ext uri="{BB962C8B-B14F-4D97-AF65-F5344CB8AC3E}">
        <p14:creationId xmlns:p14="http://schemas.microsoft.com/office/powerpoint/2010/main" val="1051598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TotalTime>
  <Words>6738</Words>
  <Application>Microsoft Office PowerPoint</Application>
  <PresentationFormat>Widescreen</PresentationFormat>
  <Paragraphs>588</Paragraphs>
  <Slides>72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Calibri Light</vt:lpstr>
      <vt:lpstr>Wingdings</vt:lpstr>
      <vt:lpstr>Office Theme</vt:lpstr>
      <vt:lpstr>AĞ KURMA VE KABLO OLUŞTURMA</vt:lpstr>
      <vt:lpstr>Temel Ağ Kavramları</vt:lpstr>
      <vt:lpstr>PowerPoint Presentation</vt:lpstr>
      <vt:lpstr>PowerPoint Presentation</vt:lpstr>
      <vt:lpstr>WAN</vt:lpstr>
      <vt:lpstr>VLAN</vt:lpstr>
      <vt:lpstr>WLAN</vt:lpstr>
      <vt:lpstr>AĞ TOPOLOJİLERİ</vt:lpstr>
      <vt:lpstr>Otobüs Topolojisi</vt:lpstr>
      <vt:lpstr>Halka Topolojisi</vt:lpstr>
      <vt:lpstr>AĞ TOPLOJİLERİ KARŞILAŞTIRMASI</vt:lpstr>
      <vt:lpstr> </vt:lpstr>
      <vt:lpstr>KARMAŞIK TOPOLOJİLER</vt:lpstr>
      <vt:lpstr>AĞ PROTOKOLÜ</vt:lpstr>
      <vt:lpstr>PowerPoint Presentation</vt:lpstr>
      <vt:lpstr>PowerPoint Presentation</vt:lpstr>
      <vt:lpstr>PowerPoint Presentation</vt:lpstr>
      <vt:lpstr>PROTOKOL ÖRNEKLERİ</vt:lpstr>
      <vt:lpstr>AĞ ADRESLERİ</vt:lpstr>
      <vt:lpstr>PowerPoint Presentation</vt:lpstr>
      <vt:lpstr>MAC Adresinin Önemi</vt:lpstr>
      <vt:lpstr>IP Adresi ve MAC Adresinin Karşılaştırılması</vt:lpstr>
      <vt:lpstr>PowerPoint Presentation</vt:lpstr>
      <vt:lpstr>AĞ GÜVENLİĞİ</vt:lpstr>
      <vt:lpstr>PowerPoint Presentation</vt:lpstr>
      <vt:lpstr>PowerPoint Presentation</vt:lpstr>
      <vt:lpstr>PowerPoint Presentation</vt:lpstr>
      <vt:lpstr>Ağların Önemi</vt:lpstr>
      <vt:lpstr>Kablolama Türleri</vt:lpstr>
      <vt:lpstr>Bükülmüş Çift Kablo Türleri</vt:lpstr>
      <vt:lpstr>Bükülmüş Çift Kablo Avantajları</vt:lpstr>
      <vt:lpstr>Bükülmüş Çift Kablo Dezavantajları</vt:lpstr>
      <vt:lpstr>Koaksiyel Kablo</vt:lpstr>
      <vt:lpstr>Fiber Optik Kablo</vt:lpstr>
      <vt:lpstr>Kablolama Seçimi</vt:lpstr>
      <vt:lpstr>Kablolama ve Gelecek</vt:lpstr>
      <vt:lpstr>PowerPoint Presentation</vt:lpstr>
      <vt:lpstr>T568A ve T568B Şemaları</vt:lpstr>
      <vt:lpstr>PowerPoint Presentation</vt:lpstr>
      <vt:lpstr>Kablolama Araçları</vt:lpstr>
      <vt:lpstr>Kablo Test Cihazları</vt:lpstr>
      <vt:lpstr>PowerPoint Presentation</vt:lpstr>
      <vt:lpstr>Ağ Cihazları: Temel Bileşenler</vt:lpstr>
      <vt:lpstr>Hub: Ağın Ortak Noktası</vt:lpstr>
      <vt:lpstr>Switch: Hedeflenen Trafik Yönlendirme</vt:lpstr>
      <vt:lpstr>Switch'lerin Avantajları ve Dezavantajları</vt:lpstr>
      <vt:lpstr>Router: Ağlar Arası Trafik Yönlendirme</vt:lpstr>
      <vt:lpstr>Router'ların Avantajları ve Dezavantajları</vt:lpstr>
      <vt:lpstr>PowerPoint Presentation</vt:lpstr>
      <vt:lpstr>AĞ GÜVENLİĞİ</vt:lpstr>
      <vt:lpstr>Şifreleme</vt:lpstr>
      <vt:lpstr>Güvenlik Duvarı Özellikleri</vt:lpstr>
      <vt:lpstr>Güncellemeler</vt:lpstr>
      <vt:lpstr>PowerPoint Presentation</vt:lpstr>
      <vt:lpstr>Ağ Kurulumu Kılavuzu</vt:lpstr>
      <vt:lpstr>1. Cihazları Bağlayın</vt:lpstr>
      <vt:lpstr>2. Ağ Ayarlarını Yapılandırma</vt:lpstr>
      <vt:lpstr>3. Bağlantıyı Test Etme</vt:lpstr>
      <vt:lpstr>PowerPoint Presentation</vt:lpstr>
      <vt:lpstr>Ağ Teknolojileri</vt:lpstr>
      <vt:lpstr>Ağ Sorun Giderme Rehberi</vt:lpstr>
      <vt:lpstr>PowerPoint Presentation</vt:lpstr>
      <vt:lpstr>PowerPoint Presentation</vt:lpstr>
      <vt:lpstr>Ev Ağları: Kurulum ve Güvenlik</vt:lpstr>
      <vt:lpstr>PowerPoint Presentation</vt:lpstr>
      <vt:lpstr>Kablolu Ağlar</vt:lpstr>
      <vt:lpstr>PowerPoint Presentation</vt:lpstr>
      <vt:lpstr>Ağ Güvenliği</vt:lpstr>
      <vt:lpstr>Ev Ağınızı Koruma</vt:lpstr>
      <vt:lpstr>Ağ Kurulumu İçin İpuçları</vt:lpstr>
      <vt:lpstr>PowerPoint Presentation</vt:lpstr>
      <vt:lpstr>BENİ 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AĞ KURMA VE KABLO OLUŞTURMA</dc:title>
  <dc:creator>Hamza Mert Boyrazli</dc:creator>
  <cp:lastModifiedBy>Hamza Mert Boyrazli</cp:lastModifiedBy>
  <cp:revision>38</cp:revision>
  <dcterms:created xsi:type="dcterms:W3CDTF">2025-03-02T13:34:04Z</dcterms:created>
  <dcterms:modified xsi:type="dcterms:W3CDTF">2025-03-13T12:01:43Z</dcterms:modified>
</cp:coreProperties>
</file>